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74" r:id="rId5"/>
    <p:sldId id="260" r:id="rId6"/>
    <p:sldId id="279" r:id="rId7"/>
    <p:sldId id="281" r:id="rId8"/>
    <p:sldId id="282" r:id="rId9"/>
    <p:sldId id="283" r:id="rId10"/>
    <p:sldId id="286" r:id="rId11"/>
    <p:sldId id="25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en.DEKEYSER" initials="f" lastIdx="12" clrIdx="0">
    <p:extLst>
      <p:ext uri="{19B8F6BF-5375-455C-9EA6-DF929625EA0E}">
        <p15:presenceInfo xmlns:p15="http://schemas.microsoft.com/office/powerpoint/2012/main" userId="S::fabien.DEKEYSER@asn.fr::688eaedf-55c2-45bd-854f-369d9720e4a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3F0273-C1BE-EFAB-9C87-6CF59D74EB91}" v="54" dt="2024-09-09T20:13:27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D816A-5FA2-4498-9BD9-F0DBEBF01988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E7B66-D388-4023-AEBC-12B4E32BC4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9182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8856DB9-923A-4985-BB0A-203756E4D96C}" type="slidenum">
              <a:rPr lang="el-GR" altLang="el-GR" sz="1200"/>
              <a:pPr/>
              <a:t>2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1625655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8856DB9-923A-4985-BB0A-203756E4D96C}" type="slidenum">
              <a:rPr lang="el-GR" altLang="el-GR" sz="1200"/>
              <a:pPr/>
              <a:t>3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1179719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8856DB9-923A-4985-BB0A-203756E4D96C}" type="slidenum">
              <a:rPr lang="el-GR" altLang="el-GR" sz="1200"/>
              <a:pPr/>
              <a:t>4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1262211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8856DB9-923A-4985-BB0A-203756E4D96C}" type="slidenum">
              <a:rPr lang="el-GR" altLang="el-GR" sz="1200"/>
              <a:pPr/>
              <a:t>5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2824097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8856DB9-923A-4985-BB0A-203756E4D96C}" type="slidenum">
              <a:rPr lang="el-GR" altLang="el-GR" sz="1200"/>
              <a:pPr/>
              <a:t>6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2334794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8856DB9-923A-4985-BB0A-203756E4D96C}" type="slidenum">
              <a:rPr lang="el-GR" altLang="el-GR" sz="1200"/>
              <a:pPr/>
              <a:t>7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427159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949AB-4405-5624-EB21-18A9557D6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058B50-5945-7EB4-E532-7F245044D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0038B-1392-C130-00B3-020D89565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57BCC-95AC-5A3C-2833-F94EBEF48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4A3CA-4899-112B-C34D-75068FC47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6284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65869-C749-DAF8-E4B3-A2E3EB95F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11614-C851-EC25-E90E-B8DD85C0D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CECFE-680F-98D4-49F1-9A4C12200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14B19-5C68-B5D0-97E8-542E2DA87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F334C-2395-62BC-035B-CE4AE564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424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CA72B-E27D-9ABC-F563-564D96906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2276A5-4FB7-B1ED-3434-57E8C5149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D291-40A6-98E7-934D-305CB61E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2436D-480C-FFB1-9FA9-F7E593CB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05ADF-D405-45C4-DB9D-02923C0F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171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BBF2-8E13-62EA-7520-0591CFB22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43D7A-3485-E7A0-CB69-0B2533D58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09159-1894-F94A-3836-8247D650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D3A62-C011-64E8-A8FD-E456DFF0C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95D89-55E9-7548-7E50-261C4902B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227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08083-3181-BAFA-66AC-C257F56F6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FE13E-9EF8-C0B6-B524-452C945D1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A6355-3EEF-B981-D3E9-B916C1C1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98F9E-3BA9-0187-0FC3-1553CD8FA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CF61E-8EB2-5958-DB27-871572897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13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D648A-3C51-61C8-7D1A-F104D80B5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A36ED-64A2-E8F1-575B-BC81528974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9054C-DFE6-C785-19EF-6EA6F5213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2F384-23BB-FFAF-0181-298F6674E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4287B-549F-04D8-527D-807FEA071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C7CD4-CB32-F34E-5410-A85ACA3A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705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5E86A-07E2-D9C1-1178-3B49D669C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83E9F-E01C-A4B0-02B8-BA33C5D77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E75FC-E03E-D94D-6369-888BC1436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35F522-0FF7-1834-D3A5-9814AF18E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12FFE9-4E4F-E8AB-D324-E49E6B57AE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191ED5-55B4-C2D8-1929-9A7B7506A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E98F8-3CB3-B6D3-9A75-11E74D198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A9998C-F999-1940-6AE6-1FE8AD3A3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719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A34ED-9E5D-E345-C90D-CF54FE357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7ADE3F-8679-E5B1-9CF1-BD76B57AC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8CE538-0E7B-F1B9-A6B6-103B972BB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BBFE06-D4D1-1042-4C0E-5B0230686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5009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8AF57A-1D1A-D366-9279-3E729312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285DF-2E60-D015-13D1-73F7A29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AF4E0-5ACE-1EE5-01A6-A0855E4CE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499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3F3A-AD6F-A2F6-FD37-D256F0FB4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4141F-D0D1-3035-6341-1B7B32719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31463-18DF-8C4F-ABB5-E650B9736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2627D-76A6-A336-3E41-8D34BE1AF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9A91A-12DE-81B2-CE93-BFE4C371B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F56AF-5D98-5E33-0B10-F6A0A5A0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518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22A77-B771-7B21-2374-4FBA1A779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775A3F-7773-2891-0F84-4E6455F471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2731DC-E94E-C8E2-BD55-BAED2E16B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94F95-CB9A-04E6-105D-BC0C61A00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4D93F-42E6-A188-71C5-AD9B0BE4D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4506B-5F30-61DA-9394-7E470E8B8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906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alpha val="55000"/>
                <a:lumMod val="54000"/>
                <a:lumOff val="46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BC9CB2-BC97-4B15-3C6C-D52A81157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EF9F5-E460-37D7-E85F-330B6C71F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79F50-646D-F65F-03D2-E06556B5FB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E0ADD-B3FE-4962-8E18-F3A9309019CF}" type="datetimeFigureOut">
              <a:rPr lang="en-IE" smtClean="0"/>
              <a:t>10/09/2024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BB2EA-A205-E520-AA8A-B1FC99BD8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C82EF-4A6A-1660-5B7A-D55144E27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31CE3-C68D-428B-9262-9FE9EDAF58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44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DC4C8-9164-03A0-9A9A-51F7797C79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848F0-9718-D098-D7CD-70C2AFDDE7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5" name="Picture 4" descr="A blue and purple gradient&#10;&#10;Description automatically generated">
            <a:extLst>
              <a:ext uri="{FF2B5EF4-FFF2-40B4-BE49-F238E27FC236}">
                <a16:creationId xmlns:a16="http://schemas.microsoft.com/office/drawing/2014/main" id="{7F6D81AD-9F1E-B96E-F77D-200E0AC3B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24137" y="-2586039"/>
            <a:ext cx="6943725" cy="12192003"/>
          </a:xfrm>
          <a:prstGeom prst="rect">
            <a:avLst/>
          </a:prstGeom>
        </p:spPr>
      </p:pic>
      <p:pic>
        <p:nvPicPr>
          <p:cNvPr id="8" name="Picture 7" descr="A black background with white text and yellow stars&#10;&#10;Description automatically generated">
            <a:extLst>
              <a:ext uri="{FF2B5EF4-FFF2-40B4-BE49-F238E27FC236}">
                <a16:creationId xmlns:a16="http://schemas.microsoft.com/office/drawing/2014/main" id="{614AE9AE-F63E-0C5F-BC2B-835E13FF6E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48" y="353298"/>
            <a:ext cx="2713876" cy="9537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D73521C-5B2C-2293-6181-E43C8254A493}"/>
              </a:ext>
            </a:extLst>
          </p:cNvPr>
          <p:cNvSpPr txBox="1"/>
          <p:nvPr/>
        </p:nvSpPr>
        <p:spPr>
          <a:xfrm>
            <a:off x="2209310" y="2014032"/>
            <a:ext cx="8389914" cy="42370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R="0" algn="l" rtl="0"/>
            <a:r>
              <a:rPr lang="en-US" sz="5000" baseline="30000" dirty="0">
                <a:solidFill>
                  <a:schemeClr val="bg1"/>
                </a:solidFill>
                <a:latin typeface="EC Square Sans Cond Pro"/>
              </a:rPr>
              <a:t>Topic of interest: </a:t>
            </a:r>
          </a:p>
          <a:p>
            <a:pPr marR="0" algn="l" rtl="0"/>
            <a:endParaRPr lang="en-US" sz="5000" baseline="30000" dirty="0">
              <a:solidFill>
                <a:schemeClr val="bg1"/>
              </a:solidFill>
              <a:latin typeface="EC Square Sans Cond Pro" panose="020B0506040000020004" pitchFamily="34" charset="0"/>
            </a:endParaRPr>
          </a:p>
          <a:p>
            <a:r>
              <a:rPr lang="en-US" sz="5000" b="1" baseline="30000" dirty="0">
                <a:solidFill>
                  <a:schemeClr val="accent2">
                    <a:lumMod val="60000"/>
                    <a:lumOff val="40000"/>
                  </a:schemeClr>
                </a:solidFill>
                <a:latin typeface="EC Square Sans Cond Pro"/>
              </a:rPr>
              <a:t>Firefighting - different responsibilities - distribution of tasks across licensee, on-site and off-site fire brigades</a:t>
            </a:r>
            <a:endParaRPr lang="en-US" sz="5000" b="1" baseline="30000" dirty="0">
              <a:solidFill>
                <a:schemeClr val="accent2">
                  <a:lumMod val="60000"/>
                  <a:lumOff val="40000"/>
                </a:schemeClr>
              </a:solidFill>
              <a:latin typeface="EC Square Sans Cond Pro" panose="020B0506040000020004" pitchFamily="34" charset="0"/>
            </a:endParaRPr>
          </a:p>
          <a:p>
            <a:pPr marR="0" algn="l" rtl="0"/>
            <a:endParaRPr lang="en-US" sz="4800" b="0" i="0" u="none" strike="noStrike" baseline="30000" dirty="0">
              <a:solidFill>
                <a:schemeClr val="bg1"/>
              </a:solidFill>
              <a:latin typeface="EC Square Sans Cond Pro" panose="020B0506040000020004" pitchFamily="34" charset="0"/>
            </a:endParaRPr>
          </a:p>
          <a:p>
            <a:pPr marR="0" algn="l" rtl="0"/>
            <a:r>
              <a:rPr lang="en-US" sz="4400" baseline="30000" dirty="0">
                <a:solidFill>
                  <a:schemeClr val="bg1"/>
                </a:solidFill>
                <a:latin typeface="EC Square Sans Cond Pro"/>
              </a:rPr>
              <a:t>Presented by: Fabien Dekeyser (ASN)</a:t>
            </a:r>
          </a:p>
          <a:p>
            <a:pPr marR="0" algn="l" rtl="0"/>
            <a:r>
              <a:rPr lang="en-US" sz="4400" b="0" i="0" u="none" strike="noStrike" baseline="30000" dirty="0">
                <a:solidFill>
                  <a:schemeClr val="bg1"/>
                </a:solidFill>
                <a:latin typeface="EC Square Sans Cond Pro"/>
              </a:rPr>
              <a:t>		Stefan Parvanov (</a:t>
            </a:r>
            <a:r>
              <a:rPr lang="en-US" sz="4400" b="0" i="0" u="none" strike="noStrike" baseline="30000" dirty="0" err="1">
                <a:solidFill>
                  <a:schemeClr val="bg1"/>
                </a:solidFill>
                <a:latin typeface="EC Square Sans Cond Pro"/>
              </a:rPr>
              <a:t>MoI</a:t>
            </a:r>
            <a:r>
              <a:rPr lang="en-US" sz="4400" b="0" i="0" u="none" strike="noStrike" baseline="30000" dirty="0">
                <a:solidFill>
                  <a:schemeClr val="bg1"/>
                </a:solidFill>
                <a:latin typeface="EC Square Sans Cond Pro"/>
              </a:rPr>
              <a:t>)</a:t>
            </a:r>
            <a:br>
              <a:rPr lang="en-US" sz="6000" b="0" i="0" u="none" strike="noStrike" baseline="30000" dirty="0">
                <a:latin typeface="EC Square Sans Cond Pro" panose="020B0506040000020004" pitchFamily="34" charset="0"/>
              </a:rPr>
            </a:br>
            <a:endParaRPr lang="en-US" b="0" i="0" u="none" strike="noStrike" baseline="30000" dirty="0">
              <a:solidFill>
                <a:srgbClr val="FFFFFF"/>
              </a:solidFill>
              <a:latin typeface="EC Square Sans Cond Pro" panose="020B05060400000200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0C7C25-8D7C-D82E-84F5-610327F6A3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6245" y="319205"/>
            <a:ext cx="3556511" cy="120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165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95416" y="0"/>
            <a:ext cx="11982615" cy="1271041"/>
            <a:chOff x="2423766" y="1292585"/>
            <a:chExt cx="8559225" cy="800358"/>
          </a:xfrm>
        </p:grpSpPr>
        <p:sp>
          <p:nvSpPr>
            <p:cNvPr id="9" name="Forme libre 8"/>
            <p:cNvSpPr/>
            <p:nvPr/>
          </p:nvSpPr>
          <p:spPr>
            <a:xfrm>
              <a:off x="3672767" y="1292585"/>
              <a:ext cx="7310224" cy="800358"/>
            </a:xfrm>
            <a:custGeom>
              <a:avLst/>
              <a:gdLst>
                <a:gd name="connsiteX0" fmla="*/ 0 w 6096000"/>
                <a:gd name="connsiteY0" fmla="*/ 0 h 1345050"/>
                <a:gd name="connsiteX1" fmla="*/ 6096000 w 6096000"/>
                <a:gd name="connsiteY1" fmla="*/ 0 h 1345050"/>
                <a:gd name="connsiteX2" fmla="*/ 6096000 w 6096000"/>
                <a:gd name="connsiteY2" fmla="*/ 1345050 h 1345050"/>
                <a:gd name="connsiteX3" fmla="*/ 0 w 6096000"/>
                <a:gd name="connsiteY3" fmla="*/ 1345050 h 1345050"/>
                <a:gd name="connsiteX4" fmla="*/ 0 w 6096000"/>
                <a:gd name="connsiteY4" fmla="*/ 0 h 1345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1345050">
                  <a:moveTo>
                    <a:pt x="0" y="0"/>
                  </a:moveTo>
                  <a:lnTo>
                    <a:pt x="6096000" y="0"/>
                  </a:lnTo>
                  <a:lnTo>
                    <a:pt x="6096000" y="1345050"/>
                  </a:lnTo>
                  <a:lnTo>
                    <a:pt x="0" y="134505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0B05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73117" tIns="145796" rIns="473117" bIns="128016" numCol="1" spcCol="1270" anchor="ctr" anchorCtr="0">
              <a:noAutofit/>
            </a:bodyPr>
            <a:lstStyle/>
            <a:p>
              <a:pPr marL="0" lvl="1" defTabSz="800100">
                <a:lnSpc>
                  <a:spcPct val="90000"/>
                </a:lnSpc>
                <a:spcAft>
                  <a:spcPts val="600"/>
                </a:spcAft>
              </a:pPr>
              <a:r>
                <a:rPr lang="en-US" sz="24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Firefighting - different responsibilities - distribution of tasks across licensee, on-site and off-site fire brigades</a:t>
              </a:r>
              <a:endParaRPr lang="en-US" sz="11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2423766" y="1292585"/>
              <a:ext cx="1249001" cy="800358"/>
            </a:xfrm>
            <a:custGeom>
              <a:avLst/>
              <a:gdLst>
                <a:gd name="connsiteX0" fmla="*/ 0 w 4267200"/>
                <a:gd name="connsiteY0" fmla="*/ 34441 h 206640"/>
                <a:gd name="connsiteX1" fmla="*/ 34441 w 4267200"/>
                <a:gd name="connsiteY1" fmla="*/ 0 h 206640"/>
                <a:gd name="connsiteX2" fmla="*/ 4232759 w 4267200"/>
                <a:gd name="connsiteY2" fmla="*/ 0 h 206640"/>
                <a:gd name="connsiteX3" fmla="*/ 4267200 w 4267200"/>
                <a:gd name="connsiteY3" fmla="*/ 34441 h 206640"/>
                <a:gd name="connsiteX4" fmla="*/ 4267200 w 4267200"/>
                <a:gd name="connsiteY4" fmla="*/ 172199 h 206640"/>
                <a:gd name="connsiteX5" fmla="*/ 4232759 w 4267200"/>
                <a:gd name="connsiteY5" fmla="*/ 206640 h 206640"/>
                <a:gd name="connsiteX6" fmla="*/ 34441 w 4267200"/>
                <a:gd name="connsiteY6" fmla="*/ 206640 h 206640"/>
                <a:gd name="connsiteX7" fmla="*/ 0 w 4267200"/>
                <a:gd name="connsiteY7" fmla="*/ 172199 h 206640"/>
                <a:gd name="connsiteX8" fmla="*/ 0 w 4267200"/>
                <a:gd name="connsiteY8" fmla="*/ 34441 h 20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206640">
                  <a:moveTo>
                    <a:pt x="0" y="34441"/>
                  </a:moveTo>
                  <a:cubicBezTo>
                    <a:pt x="0" y="15420"/>
                    <a:pt x="15420" y="0"/>
                    <a:pt x="34441" y="0"/>
                  </a:cubicBezTo>
                  <a:lnTo>
                    <a:pt x="4232759" y="0"/>
                  </a:lnTo>
                  <a:cubicBezTo>
                    <a:pt x="4251780" y="0"/>
                    <a:pt x="4267200" y="15420"/>
                    <a:pt x="4267200" y="34441"/>
                  </a:cubicBezTo>
                  <a:lnTo>
                    <a:pt x="4267200" y="172199"/>
                  </a:lnTo>
                  <a:cubicBezTo>
                    <a:pt x="4267200" y="191220"/>
                    <a:pt x="4251780" y="206640"/>
                    <a:pt x="4232759" y="206640"/>
                  </a:cubicBezTo>
                  <a:lnTo>
                    <a:pt x="34441" y="206640"/>
                  </a:lnTo>
                  <a:cubicBezTo>
                    <a:pt x="15420" y="206640"/>
                    <a:pt x="0" y="191220"/>
                    <a:pt x="0" y="172199"/>
                  </a:cubicBezTo>
                  <a:lnTo>
                    <a:pt x="0" y="34441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377" tIns="10087" rIns="171377" bIns="10087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</a:pPr>
              <a:r>
                <a:rPr lang="en-US" sz="2400" b="1" kern="1200"/>
                <a:t>Active fire protection</a:t>
              </a:r>
            </a:p>
          </p:txBody>
        </p:sp>
      </p:grpSp>
      <p:sp>
        <p:nvSpPr>
          <p:cNvPr id="4" name="Rectangle 6">
            <a:extLst>
              <a:ext uri="{FF2B5EF4-FFF2-40B4-BE49-F238E27FC236}">
                <a16:creationId xmlns:a16="http://schemas.microsoft.com/office/drawing/2014/main" id="{B41FC30C-AF75-2F80-FB6B-56CF8D4170E6}"/>
              </a:ext>
            </a:extLst>
          </p:cNvPr>
          <p:cNvSpPr/>
          <p:nvPr/>
        </p:nvSpPr>
        <p:spPr>
          <a:xfrm>
            <a:off x="805137" y="2663972"/>
            <a:ext cx="529086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Font typeface="+mj-lt"/>
              <a:buAutoNum type="arabicPeriod"/>
            </a:pP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Different levels of firefighting</a:t>
            </a:r>
          </a:p>
          <a:p>
            <a:pPr marL="719138" lvl="0" indent="-342900">
              <a:buFont typeface="Wingdings" panose="05000000000000000000" pitchFamily="2" charset="2"/>
              <a:buChar char="§"/>
            </a:pPr>
            <a:r>
              <a:rPr lang="en-US" dirty="0"/>
              <a:t>Detection (automatic suppression system / witness)</a:t>
            </a:r>
          </a:p>
          <a:p>
            <a:pPr marL="719138" lvl="0" indent="-342900">
              <a:buFont typeface="Wingdings" panose="05000000000000000000" pitchFamily="2" charset="2"/>
              <a:buChar char="§"/>
            </a:pPr>
            <a:r>
              <a:rPr lang="en-US" dirty="0"/>
              <a:t>First intervention team (specialized operators)</a:t>
            </a:r>
          </a:p>
          <a:p>
            <a:pPr marL="719138" lvl="0" indent="-342900">
              <a:buFont typeface="Wingdings" panose="05000000000000000000" pitchFamily="2" charset="2"/>
              <a:buChar char="§"/>
            </a:pPr>
            <a:r>
              <a:rPr lang="en-US" dirty="0"/>
              <a:t>Second intervention team (specialized operators or on-site fire brigade)</a:t>
            </a:r>
          </a:p>
          <a:p>
            <a:pPr marL="719138" lvl="0" indent="-342900">
              <a:buFont typeface="Wingdings" panose="05000000000000000000" pitchFamily="2" charset="2"/>
              <a:buChar char="§"/>
            </a:pPr>
            <a:r>
              <a:rPr lang="en-GB" dirty="0"/>
              <a:t>Mutualization agreement (mutualized on-site fire brigade)</a:t>
            </a:r>
          </a:p>
          <a:p>
            <a:pPr marL="719138" lvl="0" indent="-342900">
              <a:buFont typeface="Wingdings" panose="05000000000000000000" pitchFamily="2" charset="2"/>
              <a:buChar char="§"/>
            </a:pPr>
            <a:r>
              <a:rPr lang="en-GB" dirty="0"/>
              <a:t>Public fire service (Off-site fire brigade)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31D83F2-09D8-49C2-87DC-1D58AA1D8D84}"/>
              </a:ext>
            </a:extLst>
          </p:cNvPr>
          <p:cNvSpPr/>
          <p:nvPr/>
        </p:nvSpPr>
        <p:spPr>
          <a:xfrm>
            <a:off x="6901136" y="2663972"/>
            <a:ext cx="5290864" cy="477053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spcBef>
                <a:spcPts val="1200"/>
              </a:spcBef>
              <a:buFont typeface="+mj-lt"/>
              <a:buAutoNum type="arabicPeriod" startAt="2"/>
            </a:pPr>
            <a:r>
              <a:rPr lang="fr-FR" sz="2400" b="1" dirty="0" err="1">
                <a:solidFill>
                  <a:schemeClr val="bg1">
                    <a:lumMod val="50000"/>
                  </a:schemeClr>
                </a:solidFill>
              </a:rPr>
              <a:t>Sizing</a:t>
            </a:r>
            <a:r>
              <a:rPr lang="fr-FR" sz="24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 of </a:t>
            </a:r>
            <a:r>
              <a:rPr lang="fr-FR" sz="24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different</a:t>
            </a:r>
            <a:r>
              <a:rPr lang="fr-FR" sz="24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 </a:t>
            </a:r>
            <a:r>
              <a:rPr lang="fr-FR" sz="24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levels</a:t>
            </a:r>
            <a:r>
              <a:rPr lang="fr-FR" sz="24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, ressources, implantation</a:t>
            </a:r>
          </a:p>
          <a:p>
            <a:pPr marL="37592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800" dirty="0">
                <a:effectLst/>
                <a:latin typeface="Calibri"/>
                <a:ea typeface="Calibri"/>
                <a:cs typeface="Calibri"/>
              </a:rPr>
              <a:t>Resources</a:t>
            </a:r>
          </a:p>
          <a:p>
            <a:pPr marL="71882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sz="1800" dirty="0">
                <a:effectLst/>
                <a:latin typeface="Calibri"/>
                <a:ea typeface="Calibri"/>
                <a:cs typeface="Calibri"/>
              </a:rPr>
              <a:t>Responsibilities</a:t>
            </a:r>
            <a:endParaRPr lang="en-GB" dirty="0">
              <a:latin typeface="Calibri"/>
              <a:ea typeface="Calibri"/>
              <a:cs typeface="Calibri"/>
            </a:endParaRPr>
          </a:p>
          <a:p>
            <a:pPr marL="718820" indent="-342900"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srgbClr val="000000"/>
                </a:solidFill>
                <a:ea typeface="Calibri"/>
                <a:cs typeface="Calibri"/>
              </a:rPr>
              <a:t>Training and exercises</a:t>
            </a:r>
            <a:endParaRPr lang="en-GB" dirty="0">
              <a:solidFill>
                <a:srgbClr val="000000"/>
              </a:solidFill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>
                <a:solidFill>
                  <a:schemeClr val="bg1">
                    <a:lumMod val="50000"/>
                  </a:schemeClr>
                </a:solidFill>
              </a:rPr>
              <a:t>3. Coordination</a:t>
            </a: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  between on-site and off-site fire brigades</a:t>
            </a:r>
            <a:endParaRPr lang="en-GB" sz="2400" b="1" dirty="0">
              <a:solidFill>
                <a:schemeClr val="bg1">
                  <a:lumMod val="50000"/>
                </a:schemeClr>
              </a:solidFill>
              <a:latin typeface="+mn-lt"/>
              <a:ea typeface="Calibri"/>
              <a:cs typeface="Calibri"/>
            </a:endParaRPr>
          </a:p>
          <a:p>
            <a:pPr marL="718820" lvl="0" indent="-342900">
              <a:buFont typeface="Wingdings" panose="05000000000000000000" pitchFamily="2" charset="2"/>
              <a:buChar char="§"/>
            </a:pPr>
            <a:r>
              <a:rPr lang="en-US" dirty="0"/>
              <a:t>Training and exercises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718820" lvl="0" indent="-342900">
              <a:buFont typeface="Wingdings" panose="05000000000000000000" pitchFamily="2" charset="2"/>
              <a:buChar char="§"/>
            </a:pPr>
            <a:r>
              <a:rPr lang="en-US" dirty="0"/>
              <a:t>Criteria for calling off-site fire brigade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718820" lvl="0" indent="-342900">
              <a:buFont typeface="Wingdings" panose="05000000000000000000" pitchFamily="2" charset="2"/>
              <a:buChar char="§"/>
            </a:pPr>
            <a:r>
              <a:rPr lang="en-GB" dirty="0"/>
              <a:t>Coordination during the fire</a:t>
            </a:r>
          </a:p>
          <a:p>
            <a:pPr marL="718820" lvl="0" indent="-342900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  <a:latin typeface="+mn-lt"/>
                <a:ea typeface="Calibri"/>
                <a:cs typeface="Calibri"/>
              </a:rPr>
              <a:t>Multiple events</a:t>
            </a:r>
          </a:p>
          <a:p>
            <a:pPr marL="1176020" lvl="1" indent="-342900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ea typeface="Calibri"/>
                <a:cs typeface="Calibri"/>
              </a:rPr>
              <a:t>Occurrence of several fire</a:t>
            </a:r>
          </a:p>
          <a:p>
            <a:pPr marL="1176020" lvl="1" indent="-342900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  <a:ea typeface="Calibri"/>
                <a:cs typeface="Calibri"/>
              </a:rPr>
              <a:t>Extreme ex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ea typeface="Calibri"/>
                <a:cs typeface="Calibri"/>
              </a:rPr>
              <a:t>ternal event</a:t>
            </a:r>
            <a:endParaRPr lang="en-GB" dirty="0"/>
          </a:p>
          <a:p>
            <a:pPr marL="375920" lvl="0"/>
            <a:endParaRPr lang="en-GB" dirty="0"/>
          </a:p>
          <a:p>
            <a:pPr marL="375920"/>
            <a:endParaRPr lang="en-GB" dirty="0">
              <a:ea typeface="Calibri"/>
              <a:cs typeface="Calibri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4CEB9C9-AFAD-493E-BF66-07D2B83B1611}"/>
              </a:ext>
            </a:extLst>
          </p:cNvPr>
          <p:cNvSpPr txBox="1"/>
          <p:nvPr/>
        </p:nvSpPr>
        <p:spPr>
          <a:xfrm>
            <a:off x="2363123" y="1339446"/>
            <a:ext cx="69778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Aspects to be discussed</a:t>
            </a:r>
            <a:endParaRPr lang="en-US" sz="280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B16AB95-D200-40CD-B5A2-08A782C831A2}"/>
              </a:ext>
            </a:extLst>
          </p:cNvPr>
          <p:cNvSpPr txBox="1"/>
          <p:nvPr/>
        </p:nvSpPr>
        <p:spPr>
          <a:xfrm rot="5400000">
            <a:off x="-795302" y="3956634"/>
            <a:ext cx="26776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Time </a:t>
            </a:r>
            <a:r>
              <a:rPr lang="en-US" sz="2800" b="1">
                <a:sym typeface="Wingdings" panose="05000000000000000000" pitchFamily="2" charset="2"/>
              </a:rPr>
              <a:t></a:t>
            </a:r>
            <a:endParaRPr lang="en-US" sz="280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64EE683-5839-4D5A-8A8B-5E2FD00CBE52}"/>
              </a:ext>
            </a:extLst>
          </p:cNvPr>
          <p:cNvSpPr txBox="1"/>
          <p:nvPr/>
        </p:nvSpPr>
        <p:spPr>
          <a:xfrm>
            <a:off x="6176866" y="4033577"/>
            <a:ext cx="4968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ym typeface="Wingdings" panose="05000000000000000000" pitchFamily="2" charset="2"/>
              </a:rPr>
              <a:t>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387074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95416" y="0"/>
            <a:ext cx="11982615" cy="1271041"/>
            <a:chOff x="2423766" y="1292585"/>
            <a:chExt cx="8559225" cy="800358"/>
          </a:xfrm>
        </p:grpSpPr>
        <p:sp>
          <p:nvSpPr>
            <p:cNvPr id="9" name="Forme libre 8"/>
            <p:cNvSpPr/>
            <p:nvPr/>
          </p:nvSpPr>
          <p:spPr>
            <a:xfrm>
              <a:off x="3672767" y="1292585"/>
              <a:ext cx="7310224" cy="800358"/>
            </a:xfrm>
            <a:custGeom>
              <a:avLst/>
              <a:gdLst>
                <a:gd name="connsiteX0" fmla="*/ 0 w 6096000"/>
                <a:gd name="connsiteY0" fmla="*/ 0 h 1345050"/>
                <a:gd name="connsiteX1" fmla="*/ 6096000 w 6096000"/>
                <a:gd name="connsiteY1" fmla="*/ 0 h 1345050"/>
                <a:gd name="connsiteX2" fmla="*/ 6096000 w 6096000"/>
                <a:gd name="connsiteY2" fmla="*/ 1345050 h 1345050"/>
                <a:gd name="connsiteX3" fmla="*/ 0 w 6096000"/>
                <a:gd name="connsiteY3" fmla="*/ 1345050 h 1345050"/>
                <a:gd name="connsiteX4" fmla="*/ 0 w 6096000"/>
                <a:gd name="connsiteY4" fmla="*/ 0 h 1345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1345050">
                  <a:moveTo>
                    <a:pt x="0" y="0"/>
                  </a:moveTo>
                  <a:lnTo>
                    <a:pt x="6096000" y="0"/>
                  </a:lnTo>
                  <a:lnTo>
                    <a:pt x="6096000" y="1345050"/>
                  </a:lnTo>
                  <a:lnTo>
                    <a:pt x="0" y="134505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0B05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73117" tIns="145796" rIns="473117" bIns="128016" numCol="1" spcCol="1270" anchor="ctr" anchorCtr="0">
              <a:noAutofit/>
            </a:bodyPr>
            <a:lstStyle/>
            <a:p>
              <a:pPr marL="0" lvl="1" defTabSz="800100">
                <a:lnSpc>
                  <a:spcPct val="90000"/>
                </a:lnSpc>
                <a:spcAft>
                  <a:spcPts val="600"/>
                </a:spcAft>
              </a:pPr>
              <a:r>
                <a:rPr lang="en-US" sz="24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Firefighting - different responsibilities - distribution of tasks across licensee, on-site and off-site fire brigades</a:t>
              </a:r>
              <a:endParaRPr lang="en-US" sz="11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2423766" y="1292585"/>
              <a:ext cx="1249001" cy="800358"/>
            </a:xfrm>
            <a:custGeom>
              <a:avLst/>
              <a:gdLst>
                <a:gd name="connsiteX0" fmla="*/ 0 w 4267200"/>
                <a:gd name="connsiteY0" fmla="*/ 34441 h 206640"/>
                <a:gd name="connsiteX1" fmla="*/ 34441 w 4267200"/>
                <a:gd name="connsiteY1" fmla="*/ 0 h 206640"/>
                <a:gd name="connsiteX2" fmla="*/ 4232759 w 4267200"/>
                <a:gd name="connsiteY2" fmla="*/ 0 h 206640"/>
                <a:gd name="connsiteX3" fmla="*/ 4267200 w 4267200"/>
                <a:gd name="connsiteY3" fmla="*/ 34441 h 206640"/>
                <a:gd name="connsiteX4" fmla="*/ 4267200 w 4267200"/>
                <a:gd name="connsiteY4" fmla="*/ 172199 h 206640"/>
                <a:gd name="connsiteX5" fmla="*/ 4232759 w 4267200"/>
                <a:gd name="connsiteY5" fmla="*/ 206640 h 206640"/>
                <a:gd name="connsiteX6" fmla="*/ 34441 w 4267200"/>
                <a:gd name="connsiteY6" fmla="*/ 206640 h 206640"/>
                <a:gd name="connsiteX7" fmla="*/ 0 w 4267200"/>
                <a:gd name="connsiteY7" fmla="*/ 172199 h 206640"/>
                <a:gd name="connsiteX8" fmla="*/ 0 w 4267200"/>
                <a:gd name="connsiteY8" fmla="*/ 34441 h 20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206640">
                  <a:moveTo>
                    <a:pt x="0" y="34441"/>
                  </a:moveTo>
                  <a:cubicBezTo>
                    <a:pt x="0" y="15420"/>
                    <a:pt x="15420" y="0"/>
                    <a:pt x="34441" y="0"/>
                  </a:cubicBezTo>
                  <a:lnTo>
                    <a:pt x="4232759" y="0"/>
                  </a:lnTo>
                  <a:cubicBezTo>
                    <a:pt x="4251780" y="0"/>
                    <a:pt x="4267200" y="15420"/>
                    <a:pt x="4267200" y="34441"/>
                  </a:cubicBezTo>
                  <a:lnTo>
                    <a:pt x="4267200" y="172199"/>
                  </a:lnTo>
                  <a:cubicBezTo>
                    <a:pt x="4267200" y="191220"/>
                    <a:pt x="4251780" y="206640"/>
                    <a:pt x="4232759" y="206640"/>
                  </a:cubicBezTo>
                  <a:lnTo>
                    <a:pt x="34441" y="206640"/>
                  </a:lnTo>
                  <a:cubicBezTo>
                    <a:pt x="15420" y="206640"/>
                    <a:pt x="0" y="191220"/>
                    <a:pt x="0" y="172199"/>
                  </a:cubicBezTo>
                  <a:lnTo>
                    <a:pt x="0" y="34441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377" tIns="10087" rIns="171377" bIns="10087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</a:pPr>
              <a:r>
                <a:rPr lang="en-US" sz="2400" b="1" kern="1200"/>
                <a:t>Active fire protection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9C0F37EE-542E-0B3B-4EAF-82902ED59B0F}"/>
              </a:ext>
            </a:extLst>
          </p:cNvPr>
          <p:cNvSpPr/>
          <p:nvPr/>
        </p:nvSpPr>
        <p:spPr>
          <a:xfrm>
            <a:off x="522135" y="1912968"/>
            <a:ext cx="1114772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/>
              <a:t>Expected outcome of discussion</a:t>
            </a:r>
          </a:p>
          <a:p>
            <a:pPr algn="ctr"/>
            <a:endParaRPr lang="en-US" sz="3200"/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·"/>
            </a:pPr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</a:rPr>
              <a:t>Overview of operational organization between actors from the detection of the fire until its extinction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·"/>
            </a:pPr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</a:rPr>
              <a:t>Better insights from national approaches to share experience and identify potential good practices or challenges</a:t>
            </a:r>
          </a:p>
        </p:txBody>
      </p:sp>
    </p:spTree>
    <p:extLst>
      <p:ext uri="{BB962C8B-B14F-4D97-AF65-F5344CB8AC3E}">
        <p14:creationId xmlns:p14="http://schemas.microsoft.com/office/powerpoint/2010/main" val="393736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82888" y="1535381"/>
            <a:ext cx="10524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Font typeface="+mj-lt"/>
              <a:buAutoNum type="arabicPeriod"/>
            </a:pPr>
            <a:r>
              <a:rPr lang="fr-FR" sz="2000" b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Different levels of firefighting</a:t>
            </a:r>
            <a:endParaRPr lang="en-US" sz="2000" b="1">
              <a:solidFill>
                <a:schemeClr val="bg1">
                  <a:lumMod val="5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0" name="Forme libre 9"/>
          <p:cNvSpPr/>
          <p:nvPr/>
        </p:nvSpPr>
        <p:spPr>
          <a:xfrm>
            <a:off x="95416" y="0"/>
            <a:ext cx="1748558" cy="1271041"/>
          </a:xfrm>
          <a:custGeom>
            <a:avLst/>
            <a:gdLst>
              <a:gd name="connsiteX0" fmla="*/ 0 w 4267200"/>
              <a:gd name="connsiteY0" fmla="*/ 34441 h 206640"/>
              <a:gd name="connsiteX1" fmla="*/ 34441 w 4267200"/>
              <a:gd name="connsiteY1" fmla="*/ 0 h 206640"/>
              <a:gd name="connsiteX2" fmla="*/ 4232759 w 4267200"/>
              <a:gd name="connsiteY2" fmla="*/ 0 h 206640"/>
              <a:gd name="connsiteX3" fmla="*/ 4267200 w 4267200"/>
              <a:gd name="connsiteY3" fmla="*/ 34441 h 206640"/>
              <a:gd name="connsiteX4" fmla="*/ 4267200 w 4267200"/>
              <a:gd name="connsiteY4" fmla="*/ 172199 h 206640"/>
              <a:gd name="connsiteX5" fmla="*/ 4232759 w 4267200"/>
              <a:gd name="connsiteY5" fmla="*/ 206640 h 206640"/>
              <a:gd name="connsiteX6" fmla="*/ 34441 w 4267200"/>
              <a:gd name="connsiteY6" fmla="*/ 206640 h 206640"/>
              <a:gd name="connsiteX7" fmla="*/ 0 w 4267200"/>
              <a:gd name="connsiteY7" fmla="*/ 172199 h 206640"/>
              <a:gd name="connsiteX8" fmla="*/ 0 w 4267200"/>
              <a:gd name="connsiteY8" fmla="*/ 34441 h 206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200" h="206640">
                <a:moveTo>
                  <a:pt x="0" y="34441"/>
                </a:moveTo>
                <a:cubicBezTo>
                  <a:pt x="0" y="15420"/>
                  <a:pt x="15420" y="0"/>
                  <a:pt x="34441" y="0"/>
                </a:cubicBezTo>
                <a:lnTo>
                  <a:pt x="4232759" y="0"/>
                </a:lnTo>
                <a:cubicBezTo>
                  <a:pt x="4251780" y="0"/>
                  <a:pt x="4267200" y="15420"/>
                  <a:pt x="4267200" y="34441"/>
                </a:cubicBezTo>
                <a:lnTo>
                  <a:pt x="4267200" y="172199"/>
                </a:lnTo>
                <a:cubicBezTo>
                  <a:pt x="4267200" y="191220"/>
                  <a:pt x="4251780" y="206640"/>
                  <a:pt x="4232759" y="206640"/>
                </a:cubicBezTo>
                <a:lnTo>
                  <a:pt x="34441" y="206640"/>
                </a:lnTo>
                <a:cubicBezTo>
                  <a:pt x="15420" y="206640"/>
                  <a:pt x="0" y="191220"/>
                  <a:pt x="0" y="172199"/>
                </a:cubicBezTo>
                <a:lnTo>
                  <a:pt x="0" y="34441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377" tIns="10087" rIns="171377" bIns="10087" numCol="1" spcCol="1270" anchor="ctr" anchorCtr="0">
            <a:noAutofit/>
          </a:bodyPr>
          <a:lstStyle/>
          <a:p>
            <a:pPr lvl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/>
              <a:t>Active fire protection</a:t>
            </a:r>
          </a:p>
        </p:txBody>
      </p:sp>
      <p:sp>
        <p:nvSpPr>
          <p:cNvPr id="5" name="Forme libre 8">
            <a:extLst>
              <a:ext uri="{FF2B5EF4-FFF2-40B4-BE49-F238E27FC236}">
                <a16:creationId xmlns:a16="http://schemas.microsoft.com/office/drawing/2014/main" id="{1B05059C-B42E-22BA-138D-4CF46B462494}"/>
              </a:ext>
            </a:extLst>
          </p:cNvPr>
          <p:cNvSpPr/>
          <p:nvPr/>
        </p:nvSpPr>
        <p:spPr>
          <a:xfrm>
            <a:off x="1843974" y="0"/>
            <a:ext cx="10234057" cy="1271041"/>
          </a:xfrm>
          <a:custGeom>
            <a:avLst/>
            <a:gdLst>
              <a:gd name="connsiteX0" fmla="*/ 0 w 6096000"/>
              <a:gd name="connsiteY0" fmla="*/ 0 h 1345050"/>
              <a:gd name="connsiteX1" fmla="*/ 6096000 w 6096000"/>
              <a:gd name="connsiteY1" fmla="*/ 0 h 1345050"/>
              <a:gd name="connsiteX2" fmla="*/ 6096000 w 6096000"/>
              <a:gd name="connsiteY2" fmla="*/ 1345050 h 1345050"/>
              <a:gd name="connsiteX3" fmla="*/ 0 w 6096000"/>
              <a:gd name="connsiteY3" fmla="*/ 1345050 h 1345050"/>
              <a:gd name="connsiteX4" fmla="*/ 0 w 6096000"/>
              <a:gd name="connsiteY4" fmla="*/ 0 h 134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1345050">
                <a:moveTo>
                  <a:pt x="0" y="0"/>
                </a:moveTo>
                <a:lnTo>
                  <a:pt x="6096000" y="0"/>
                </a:lnTo>
                <a:lnTo>
                  <a:pt x="6096000" y="1345050"/>
                </a:lnTo>
                <a:lnTo>
                  <a:pt x="0" y="134505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117" tIns="145796" rIns="473117" bIns="128016" numCol="1" spcCol="1270" anchor="ctr" anchorCtr="0">
            <a:noAutofit/>
          </a:bodyPr>
          <a:lstStyle/>
          <a:p>
            <a:pPr marL="0" lvl="1" defTabSz="800100"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chemeClr val="tx1">
                    <a:lumMod val="65000"/>
                    <a:lumOff val="35000"/>
                  </a:schemeClr>
                </a:solidFill>
              </a:rPr>
              <a:t>Firefighting - different responsibilities - distribution of tasks across licensee, on-site and off-site fire brigades</a:t>
            </a:r>
            <a:endParaRPr lang="en-US" sz="11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FD04A3-EDA1-EA84-82D3-82B0069ECDF7}"/>
              </a:ext>
            </a:extLst>
          </p:cNvPr>
          <p:cNvSpPr/>
          <p:nvPr/>
        </p:nvSpPr>
        <p:spPr>
          <a:xfrm>
            <a:off x="934076" y="1894197"/>
            <a:ext cx="105247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2060"/>
                </a:solidFill>
              </a:rPr>
              <a:t>Strategy of implementation of this level</a:t>
            </a:r>
          </a:p>
          <a:p>
            <a:pPr marL="719138" lvl="0" indent="-342900">
              <a:buFont typeface="Wingdings" panose="05000000000000000000" pitchFamily="2" charset="2"/>
              <a:buChar char="§"/>
            </a:pPr>
            <a:r>
              <a:rPr lang="en-US" sz="2000" dirty="0"/>
              <a:t>Detection (automatic or by witnesses): Presence of automatic extinguishing systems or use of manual extinguishers or other mean like fire hoses by local workers.</a:t>
            </a:r>
          </a:p>
        </p:txBody>
      </p:sp>
      <p:sp>
        <p:nvSpPr>
          <p:cNvPr id="6" name="Текстово поле 5">
            <a:extLst>
              <a:ext uri="{FF2B5EF4-FFF2-40B4-BE49-F238E27FC236}">
                <a16:creationId xmlns:a16="http://schemas.microsoft.com/office/drawing/2014/main" id="{4BF38377-F8ED-77DE-B942-2BC92EA01E55}"/>
              </a:ext>
            </a:extLst>
          </p:cNvPr>
          <p:cNvSpPr txBox="1"/>
          <p:nvPr/>
        </p:nvSpPr>
        <p:spPr>
          <a:xfrm>
            <a:off x="676396" y="2909860"/>
            <a:ext cx="5155061" cy="255454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Approaches reported in NARs: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	 Types of detection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and </a:t>
            </a:r>
            <a:r>
              <a:rPr kumimoji="0" lang="lv-LV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extinguishing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: </a:t>
            </a: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</a:t>
            </a:r>
          </a:p>
          <a:p>
            <a:pPr marL="1355725" lvl="1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ü"/>
              <a:defRPr/>
            </a:pPr>
            <a:r>
              <a:rPr lang="en-GB" sz="2000" dirty="0">
                <a:solidFill>
                  <a:srgbClr val="002060"/>
                </a:solidFill>
                <a:latin typeface="Calibri"/>
                <a:ea typeface="ＭＳ Ｐゴシック"/>
                <a:cs typeface="Calibri"/>
              </a:rPr>
              <a:t>a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ＭＳ Ｐゴシック"/>
                <a:cs typeface="Calibri"/>
              </a:rPr>
              <a:t>utomatic</a:t>
            </a:r>
            <a:endParaRPr kumimoji="0" lang="bg-BG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marL="1355725" lvl="1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ü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witnesses </a:t>
            </a:r>
            <a:endParaRPr kumimoji="0" lang="bg-BG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pPr marL="1355725" lvl="1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ü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combined</a:t>
            </a:r>
          </a:p>
          <a:p>
            <a:pPr marL="1012825" lvl="1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pPr marL="1012825" lvl="3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endParaRPr kumimoji="0" lang="en-GB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00FFFF"/>
              </a:highlight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11" name="Текстово поле 10">
            <a:extLst>
              <a:ext uri="{FF2B5EF4-FFF2-40B4-BE49-F238E27FC236}">
                <a16:creationId xmlns:a16="http://schemas.microsoft.com/office/drawing/2014/main" id="{9E044BEA-792E-80CF-BEAE-F05CF46468DB}"/>
              </a:ext>
            </a:extLst>
          </p:cNvPr>
          <p:cNvSpPr txBox="1"/>
          <p:nvPr/>
        </p:nvSpPr>
        <p:spPr>
          <a:xfrm>
            <a:off x="6196475" y="3011555"/>
            <a:ext cx="561121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12825" lvl="3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Case/issue/approach</a:t>
            </a:r>
          </a:p>
          <a:p>
            <a:pPr marL="1012825" lvl="3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endParaRPr lang="en-GB" sz="2000" b="1">
              <a:solidFill>
                <a:srgbClr val="002060"/>
              </a:solidFill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pPr marL="98425" lvl="1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All workers can use first extinguishing means ?</a:t>
            </a:r>
          </a:p>
          <a:p>
            <a:pPr marL="898525" lvl="2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lang="en-GB" sz="2000" b="1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manual extinguisher</a:t>
            </a:r>
          </a:p>
          <a:p>
            <a:pPr marL="898525" lvl="2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fire hoses</a:t>
            </a:r>
          </a:p>
          <a:p>
            <a:pPr marL="898525" lvl="2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lang="en-GB" sz="2000" b="1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specific extinguishing systems (for gloveboxes for example)</a:t>
            </a:r>
          </a:p>
          <a:p>
            <a:pPr marL="898525" lvl="2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other.</a:t>
            </a:r>
          </a:p>
        </p:txBody>
      </p:sp>
      <p:pic>
        <p:nvPicPr>
          <p:cNvPr id="2" name="Image 1" descr="Une image contenant symbole, cercle, Police, logo&#10;&#10;Description générée automatiquement">
            <a:extLst>
              <a:ext uri="{FF2B5EF4-FFF2-40B4-BE49-F238E27FC236}">
                <a16:creationId xmlns:a16="http://schemas.microsoft.com/office/drawing/2014/main" id="{9F46A363-5737-8B24-10D8-24D23B263B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795" y="5561330"/>
            <a:ext cx="791210" cy="79502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67A8F147-8091-4BE3-B544-F41905002FC8}"/>
              </a:ext>
            </a:extLst>
          </p:cNvPr>
          <p:cNvSpPr txBox="1"/>
          <p:nvPr/>
        </p:nvSpPr>
        <p:spPr>
          <a:xfrm>
            <a:off x="2540000" y="5760720"/>
            <a:ext cx="800608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82880"/>
            <a:r>
              <a:rPr lang="en-GB" sz="2000" b="1">
                <a:solidFill>
                  <a:srgbClr val="FF0000"/>
                </a:solidFill>
                <a:ea typeface="ＭＳ Ｐゴシック"/>
                <a:cs typeface="Calibri"/>
              </a:rPr>
              <a:t>Who start to extinguish the fire and with what kind of equipment ?</a:t>
            </a:r>
          </a:p>
        </p:txBody>
      </p:sp>
      <p:pic>
        <p:nvPicPr>
          <p:cNvPr id="9" name="Image 8" descr="Une image contenant symbole, Caractère coloré, Graphique, Carmin&#10;&#10;Description générée automatiquement">
            <a:extLst>
              <a:ext uri="{FF2B5EF4-FFF2-40B4-BE49-F238E27FC236}">
                <a16:creationId xmlns:a16="http://schemas.microsoft.com/office/drawing/2014/main" id="{E59559B2-36BD-0C8B-DCE3-DE626F3E6B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1500" y="5820093"/>
            <a:ext cx="370840" cy="2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15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82888" y="1535381"/>
            <a:ext cx="10524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Font typeface="+mj-lt"/>
              <a:buAutoNum type="arabicPeriod"/>
            </a:pPr>
            <a:r>
              <a:rPr lang="fr-FR" sz="2000" b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Different levels of firefighting</a:t>
            </a:r>
            <a:endParaRPr lang="en-US" sz="2000" b="1">
              <a:solidFill>
                <a:schemeClr val="bg1">
                  <a:lumMod val="5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0" name="Forme libre 9"/>
          <p:cNvSpPr/>
          <p:nvPr/>
        </p:nvSpPr>
        <p:spPr>
          <a:xfrm>
            <a:off x="95416" y="0"/>
            <a:ext cx="1748558" cy="1271041"/>
          </a:xfrm>
          <a:custGeom>
            <a:avLst/>
            <a:gdLst>
              <a:gd name="connsiteX0" fmla="*/ 0 w 4267200"/>
              <a:gd name="connsiteY0" fmla="*/ 34441 h 206640"/>
              <a:gd name="connsiteX1" fmla="*/ 34441 w 4267200"/>
              <a:gd name="connsiteY1" fmla="*/ 0 h 206640"/>
              <a:gd name="connsiteX2" fmla="*/ 4232759 w 4267200"/>
              <a:gd name="connsiteY2" fmla="*/ 0 h 206640"/>
              <a:gd name="connsiteX3" fmla="*/ 4267200 w 4267200"/>
              <a:gd name="connsiteY3" fmla="*/ 34441 h 206640"/>
              <a:gd name="connsiteX4" fmla="*/ 4267200 w 4267200"/>
              <a:gd name="connsiteY4" fmla="*/ 172199 h 206640"/>
              <a:gd name="connsiteX5" fmla="*/ 4232759 w 4267200"/>
              <a:gd name="connsiteY5" fmla="*/ 206640 h 206640"/>
              <a:gd name="connsiteX6" fmla="*/ 34441 w 4267200"/>
              <a:gd name="connsiteY6" fmla="*/ 206640 h 206640"/>
              <a:gd name="connsiteX7" fmla="*/ 0 w 4267200"/>
              <a:gd name="connsiteY7" fmla="*/ 172199 h 206640"/>
              <a:gd name="connsiteX8" fmla="*/ 0 w 4267200"/>
              <a:gd name="connsiteY8" fmla="*/ 34441 h 206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200" h="206640">
                <a:moveTo>
                  <a:pt x="0" y="34441"/>
                </a:moveTo>
                <a:cubicBezTo>
                  <a:pt x="0" y="15420"/>
                  <a:pt x="15420" y="0"/>
                  <a:pt x="34441" y="0"/>
                </a:cubicBezTo>
                <a:lnTo>
                  <a:pt x="4232759" y="0"/>
                </a:lnTo>
                <a:cubicBezTo>
                  <a:pt x="4251780" y="0"/>
                  <a:pt x="4267200" y="15420"/>
                  <a:pt x="4267200" y="34441"/>
                </a:cubicBezTo>
                <a:lnTo>
                  <a:pt x="4267200" y="172199"/>
                </a:lnTo>
                <a:cubicBezTo>
                  <a:pt x="4267200" y="191220"/>
                  <a:pt x="4251780" y="206640"/>
                  <a:pt x="4232759" y="206640"/>
                </a:cubicBezTo>
                <a:lnTo>
                  <a:pt x="34441" y="206640"/>
                </a:lnTo>
                <a:cubicBezTo>
                  <a:pt x="15420" y="206640"/>
                  <a:pt x="0" y="191220"/>
                  <a:pt x="0" y="172199"/>
                </a:cubicBezTo>
                <a:lnTo>
                  <a:pt x="0" y="34441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377" tIns="10087" rIns="171377" bIns="10087" numCol="1" spcCol="1270" anchor="ctr" anchorCtr="0">
            <a:noAutofit/>
          </a:bodyPr>
          <a:lstStyle/>
          <a:p>
            <a:pPr lvl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/>
              <a:t>Active fire protection</a:t>
            </a:r>
          </a:p>
        </p:txBody>
      </p:sp>
      <p:sp>
        <p:nvSpPr>
          <p:cNvPr id="5" name="Forme libre 8">
            <a:extLst>
              <a:ext uri="{FF2B5EF4-FFF2-40B4-BE49-F238E27FC236}">
                <a16:creationId xmlns:a16="http://schemas.microsoft.com/office/drawing/2014/main" id="{1B05059C-B42E-22BA-138D-4CF46B462494}"/>
              </a:ext>
            </a:extLst>
          </p:cNvPr>
          <p:cNvSpPr/>
          <p:nvPr/>
        </p:nvSpPr>
        <p:spPr>
          <a:xfrm>
            <a:off x="1843974" y="0"/>
            <a:ext cx="10234057" cy="1271041"/>
          </a:xfrm>
          <a:custGeom>
            <a:avLst/>
            <a:gdLst>
              <a:gd name="connsiteX0" fmla="*/ 0 w 6096000"/>
              <a:gd name="connsiteY0" fmla="*/ 0 h 1345050"/>
              <a:gd name="connsiteX1" fmla="*/ 6096000 w 6096000"/>
              <a:gd name="connsiteY1" fmla="*/ 0 h 1345050"/>
              <a:gd name="connsiteX2" fmla="*/ 6096000 w 6096000"/>
              <a:gd name="connsiteY2" fmla="*/ 1345050 h 1345050"/>
              <a:gd name="connsiteX3" fmla="*/ 0 w 6096000"/>
              <a:gd name="connsiteY3" fmla="*/ 1345050 h 1345050"/>
              <a:gd name="connsiteX4" fmla="*/ 0 w 6096000"/>
              <a:gd name="connsiteY4" fmla="*/ 0 h 134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1345050">
                <a:moveTo>
                  <a:pt x="0" y="0"/>
                </a:moveTo>
                <a:lnTo>
                  <a:pt x="6096000" y="0"/>
                </a:lnTo>
                <a:lnTo>
                  <a:pt x="6096000" y="1345050"/>
                </a:lnTo>
                <a:lnTo>
                  <a:pt x="0" y="134505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117" tIns="145796" rIns="473117" bIns="128016" numCol="1" spcCol="1270" anchor="ctr" anchorCtr="0">
            <a:noAutofit/>
          </a:bodyPr>
          <a:lstStyle/>
          <a:p>
            <a:pPr marL="0" lvl="1" defTabSz="800100"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chemeClr val="tx1">
                    <a:lumMod val="65000"/>
                    <a:lumOff val="35000"/>
                  </a:schemeClr>
                </a:solidFill>
              </a:rPr>
              <a:t>Firefighting - different responsibilities - distribution of tasks across licensee, on-site and off-site fire brigades</a:t>
            </a:r>
            <a:endParaRPr lang="en-US" sz="11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FD04A3-EDA1-EA84-82D3-82B0069ECDF7}"/>
              </a:ext>
            </a:extLst>
          </p:cNvPr>
          <p:cNvSpPr/>
          <p:nvPr/>
        </p:nvSpPr>
        <p:spPr>
          <a:xfrm>
            <a:off x="934076" y="1894197"/>
            <a:ext cx="105247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2060"/>
                </a:solidFill>
              </a:rPr>
              <a:t>Strategy of implementation of this level</a:t>
            </a:r>
          </a:p>
          <a:p>
            <a:pPr marL="719138" lvl="0" indent="-342900">
              <a:buFont typeface="Wingdings" panose="05000000000000000000" pitchFamily="2" charset="2"/>
              <a:buChar char="§"/>
            </a:pPr>
            <a:r>
              <a:rPr lang="en-US" sz="2000" dirty="0"/>
              <a:t>Action of the first intervention team with light equipment:  Generally, specialized operators who are working in the vicinity without specific gear or equipment dedicated for fighting fire. </a:t>
            </a:r>
          </a:p>
        </p:txBody>
      </p:sp>
      <p:sp>
        <p:nvSpPr>
          <p:cNvPr id="12" name="Текстово поле 10">
            <a:extLst>
              <a:ext uri="{FF2B5EF4-FFF2-40B4-BE49-F238E27FC236}">
                <a16:creationId xmlns:a16="http://schemas.microsoft.com/office/drawing/2014/main" id="{DC4133AF-42CE-441B-9DAA-71D50D474D32}"/>
              </a:ext>
            </a:extLst>
          </p:cNvPr>
          <p:cNvSpPr txBox="1"/>
          <p:nvPr/>
        </p:nvSpPr>
        <p:spPr>
          <a:xfrm>
            <a:off x="6186315" y="3011555"/>
            <a:ext cx="5621372" cy="34778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1012825" lvl="3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Case/issue/approach</a:t>
            </a:r>
          </a:p>
          <a:p>
            <a:pPr marL="98425" lvl="1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ＭＳ Ｐゴシック"/>
                <a:cs typeface="Calibri"/>
              </a:rPr>
              <a:t>Depending on installation, this team can have missions dedicated to reconnaissance and sectorization or to securing the process more than proceeding to extinguish the  fire.</a:t>
            </a:r>
            <a:endParaRPr lang="en-GB" sz="20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marL="898525" lvl="2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lang="en-GB" sz="2000" b="1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reconnaissance</a:t>
            </a:r>
          </a:p>
          <a:p>
            <a:pPr marL="898525" lvl="2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lang="en-GB" sz="2000" b="1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sectorization</a:t>
            </a:r>
          </a:p>
          <a:p>
            <a:pPr marL="898525" lvl="2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lang="en-GB" sz="2000" b="1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checking ventilation system</a:t>
            </a:r>
          </a:p>
          <a:p>
            <a:pPr marL="898525" lvl="2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lang="en-GB" sz="2000" b="1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guide the 2</a:t>
            </a:r>
            <a:r>
              <a:rPr lang="en-GB" sz="2000" b="1" baseline="30000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nd</a:t>
            </a:r>
            <a:r>
              <a:rPr lang="en-GB" sz="2000" b="1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intervention team</a:t>
            </a:r>
          </a:p>
          <a:p>
            <a:pPr marL="898525" lvl="2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lang="en-GB" sz="2000" b="1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direct action on the fire</a:t>
            </a:r>
          </a:p>
          <a:p>
            <a:pPr marL="898525" lvl="2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pic>
        <p:nvPicPr>
          <p:cNvPr id="2" name="Image 1" descr="Une image contenant symbole, Police, logo, Graphique&#10;&#10;Description générée automatiquement">
            <a:extLst>
              <a:ext uri="{FF2B5EF4-FFF2-40B4-BE49-F238E27FC236}">
                <a16:creationId xmlns:a16="http://schemas.microsoft.com/office/drawing/2014/main" id="{64E441AC-E669-B957-B7C6-8DD306B9D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797" y="6015037"/>
            <a:ext cx="680085" cy="781685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C6B8B696-28C7-227F-4DD1-E96008A92B65}"/>
              </a:ext>
            </a:extLst>
          </p:cNvPr>
          <p:cNvSpPr txBox="1"/>
          <p:nvPr/>
        </p:nvSpPr>
        <p:spPr>
          <a:xfrm>
            <a:off x="1666240" y="6096000"/>
            <a:ext cx="1001776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82880"/>
            <a:r>
              <a:rPr lang="en-GB" sz="2000" b="1">
                <a:solidFill>
                  <a:srgbClr val="FF0000"/>
                </a:solidFill>
                <a:ea typeface="ＭＳ Ｐゴシック"/>
                <a:cs typeface="Calibri"/>
              </a:rPr>
              <a:t>What are the missions of the first intervention team (having light equipment)? How is it sized 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B8983F8-B2AF-E926-593F-E28FB3F458C4}"/>
              </a:ext>
            </a:extLst>
          </p:cNvPr>
          <p:cNvSpPr txBox="1"/>
          <p:nvPr/>
        </p:nvSpPr>
        <p:spPr>
          <a:xfrm>
            <a:off x="1493520" y="3119120"/>
            <a:ext cx="4602480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>
                <a:solidFill>
                  <a:srgbClr val="002060"/>
                </a:solidFill>
                <a:ea typeface="ＭＳ Ｐゴシック"/>
                <a:cs typeface="Calibri"/>
              </a:rPr>
              <a:t>Approaches reported in NARs: </a:t>
            </a:r>
          </a:p>
          <a:p>
            <a:r>
              <a:rPr lang="en-GB" sz="2000" b="1">
                <a:solidFill>
                  <a:srgbClr val="002060"/>
                </a:solidFill>
                <a:ea typeface="ＭＳ Ｐゴシック"/>
                <a:cs typeface="Calibri"/>
              </a:rPr>
              <a:t>	 Types of first intervention team: </a:t>
            </a:r>
            <a:r>
              <a:rPr lang="en-GB" sz="1200">
                <a:solidFill>
                  <a:srgbClr val="00B050"/>
                </a:solidFill>
                <a:ea typeface="ＭＳ Ｐゴシック"/>
                <a:cs typeface="Calibri"/>
              </a:rPr>
              <a:t> </a:t>
            </a:r>
          </a:p>
          <a:p>
            <a:pPr marL="1353312" indent="-347472">
              <a:buFont typeface="Wingdings"/>
              <a:buChar char="ü"/>
            </a:pPr>
            <a:r>
              <a:rPr lang="en-US" sz="2000">
                <a:solidFill>
                  <a:srgbClr val="002060"/>
                </a:solidFill>
                <a:ea typeface="ＭＳ Ｐゴシック"/>
                <a:cs typeface="Calibri"/>
              </a:rPr>
              <a:t>specialized operators who are working in the vicinity without specific gear or equipment</a:t>
            </a:r>
          </a:p>
          <a:p>
            <a:pPr marL="1014984"/>
            <a:r>
              <a:rPr lang="en-GB" sz="2000">
                <a:solidFill>
                  <a:srgbClr val="002060"/>
                </a:solidFill>
                <a:ea typeface="ＭＳ Ｐゴシック"/>
                <a:cs typeface="Calibri"/>
              </a:rPr>
              <a:t>depending  on the type and age of installation, national regulations…</a:t>
            </a:r>
          </a:p>
        </p:txBody>
      </p:sp>
      <p:pic>
        <p:nvPicPr>
          <p:cNvPr id="18" name="Image 17" descr="Une image contenant symbole, Caractère coloré, Graphique, Carmin&#10;&#10;Description générée automatiquement">
            <a:extLst>
              <a:ext uri="{FF2B5EF4-FFF2-40B4-BE49-F238E27FC236}">
                <a16:creationId xmlns:a16="http://schemas.microsoft.com/office/drawing/2014/main" id="{FA945326-52B7-9275-8EB8-56F305F80F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3020" y="6165533"/>
            <a:ext cx="370840" cy="2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468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82888" y="1535381"/>
            <a:ext cx="10524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Font typeface="+mj-lt"/>
              <a:buAutoNum type="arabicPeriod"/>
            </a:pPr>
            <a:r>
              <a:rPr lang="fr-FR" sz="2000" b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Different levels of firefighting</a:t>
            </a:r>
            <a:endParaRPr lang="en-US" sz="2000" b="1">
              <a:solidFill>
                <a:schemeClr val="bg1">
                  <a:lumMod val="5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0" name="Forme libre 9"/>
          <p:cNvSpPr/>
          <p:nvPr/>
        </p:nvSpPr>
        <p:spPr>
          <a:xfrm>
            <a:off x="95416" y="0"/>
            <a:ext cx="1748558" cy="1271041"/>
          </a:xfrm>
          <a:custGeom>
            <a:avLst/>
            <a:gdLst>
              <a:gd name="connsiteX0" fmla="*/ 0 w 4267200"/>
              <a:gd name="connsiteY0" fmla="*/ 34441 h 206640"/>
              <a:gd name="connsiteX1" fmla="*/ 34441 w 4267200"/>
              <a:gd name="connsiteY1" fmla="*/ 0 h 206640"/>
              <a:gd name="connsiteX2" fmla="*/ 4232759 w 4267200"/>
              <a:gd name="connsiteY2" fmla="*/ 0 h 206640"/>
              <a:gd name="connsiteX3" fmla="*/ 4267200 w 4267200"/>
              <a:gd name="connsiteY3" fmla="*/ 34441 h 206640"/>
              <a:gd name="connsiteX4" fmla="*/ 4267200 w 4267200"/>
              <a:gd name="connsiteY4" fmla="*/ 172199 h 206640"/>
              <a:gd name="connsiteX5" fmla="*/ 4232759 w 4267200"/>
              <a:gd name="connsiteY5" fmla="*/ 206640 h 206640"/>
              <a:gd name="connsiteX6" fmla="*/ 34441 w 4267200"/>
              <a:gd name="connsiteY6" fmla="*/ 206640 h 206640"/>
              <a:gd name="connsiteX7" fmla="*/ 0 w 4267200"/>
              <a:gd name="connsiteY7" fmla="*/ 172199 h 206640"/>
              <a:gd name="connsiteX8" fmla="*/ 0 w 4267200"/>
              <a:gd name="connsiteY8" fmla="*/ 34441 h 206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200" h="206640">
                <a:moveTo>
                  <a:pt x="0" y="34441"/>
                </a:moveTo>
                <a:cubicBezTo>
                  <a:pt x="0" y="15420"/>
                  <a:pt x="15420" y="0"/>
                  <a:pt x="34441" y="0"/>
                </a:cubicBezTo>
                <a:lnTo>
                  <a:pt x="4232759" y="0"/>
                </a:lnTo>
                <a:cubicBezTo>
                  <a:pt x="4251780" y="0"/>
                  <a:pt x="4267200" y="15420"/>
                  <a:pt x="4267200" y="34441"/>
                </a:cubicBezTo>
                <a:lnTo>
                  <a:pt x="4267200" y="172199"/>
                </a:lnTo>
                <a:cubicBezTo>
                  <a:pt x="4267200" y="191220"/>
                  <a:pt x="4251780" y="206640"/>
                  <a:pt x="4232759" y="206640"/>
                </a:cubicBezTo>
                <a:lnTo>
                  <a:pt x="34441" y="206640"/>
                </a:lnTo>
                <a:cubicBezTo>
                  <a:pt x="15420" y="206640"/>
                  <a:pt x="0" y="191220"/>
                  <a:pt x="0" y="172199"/>
                </a:cubicBezTo>
                <a:lnTo>
                  <a:pt x="0" y="34441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377" tIns="10087" rIns="171377" bIns="10087" numCol="1" spcCol="1270" anchor="ctr" anchorCtr="0">
            <a:noAutofit/>
          </a:bodyPr>
          <a:lstStyle/>
          <a:p>
            <a:pPr lvl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/>
              <a:t>Active fire protection</a:t>
            </a:r>
          </a:p>
        </p:txBody>
      </p:sp>
      <p:sp>
        <p:nvSpPr>
          <p:cNvPr id="5" name="Forme libre 8">
            <a:extLst>
              <a:ext uri="{FF2B5EF4-FFF2-40B4-BE49-F238E27FC236}">
                <a16:creationId xmlns:a16="http://schemas.microsoft.com/office/drawing/2014/main" id="{1B05059C-B42E-22BA-138D-4CF46B462494}"/>
              </a:ext>
            </a:extLst>
          </p:cNvPr>
          <p:cNvSpPr/>
          <p:nvPr/>
        </p:nvSpPr>
        <p:spPr>
          <a:xfrm>
            <a:off x="1843974" y="0"/>
            <a:ext cx="10234057" cy="1271041"/>
          </a:xfrm>
          <a:custGeom>
            <a:avLst/>
            <a:gdLst>
              <a:gd name="connsiteX0" fmla="*/ 0 w 6096000"/>
              <a:gd name="connsiteY0" fmla="*/ 0 h 1345050"/>
              <a:gd name="connsiteX1" fmla="*/ 6096000 w 6096000"/>
              <a:gd name="connsiteY1" fmla="*/ 0 h 1345050"/>
              <a:gd name="connsiteX2" fmla="*/ 6096000 w 6096000"/>
              <a:gd name="connsiteY2" fmla="*/ 1345050 h 1345050"/>
              <a:gd name="connsiteX3" fmla="*/ 0 w 6096000"/>
              <a:gd name="connsiteY3" fmla="*/ 1345050 h 1345050"/>
              <a:gd name="connsiteX4" fmla="*/ 0 w 6096000"/>
              <a:gd name="connsiteY4" fmla="*/ 0 h 134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1345050">
                <a:moveTo>
                  <a:pt x="0" y="0"/>
                </a:moveTo>
                <a:lnTo>
                  <a:pt x="6096000" y="0"/>
                </a:lnTo>
                <a:lnTo>
                  <a:pt x="6096000" y="1345050"/>
                </a:lnTo>
                <a:lnTo>
                  <a:pt x="0" y="134505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117" tIns="145796" rIns="473117" bIns="128016" numCol="1" spcCol="1270" anchor="ctr" anchorCtr="0">
            <a:noAutofit/>
          </a:bodyPr>
          <a:lstStyle/>
          <a:p>
            <a:pPr marL="0" lvl="1" defTabSz="800100"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chemeClr val="tx1">
                    <a:lumMod val="65000"/>
                    <a:lumOff val="35000"/>
                  </a:schemeClr>
                </a:solidFill>
              </a:rPr>
              <a:t>Firefighting - different responsibilities - distribution of tasks across licensee, on-site and off-site fire brigades</a:t>
            </a:r>
            <a:endParaRPr lang="en-US" sz="11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FD04A3-EDA1-EA84-82D3-82B0069ECDF7}"/>
              </a:ext>
            </a:extLst>
          </p:cNvPr>
          <p:cNvSpPr/>
          <p:nvPr/>
        </p:nvSpPr>
        <p:spPr>
          <a:xfrm>
            <a:off x="934076" y="1894197"/>
            <a:ext cx="105247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2060"/>
                </a:solidFill>
              </a:rPr>
              <a:t>Strategy of implementation of this level</a:t>
            </a:r>
          </a:p>
          <a:p>
            <a:pPr marL="719138" lvl="0" indent="-342900">
              <a:buFont typeface="Wingdings" panose="05000000000000000000" pitchFamily="2" charset="2"/>
              <a:buChar char="§"/>
            </a:pPr>
            <a:r>
              <a:rPr lang="en-US" sz="2000" dirty="0"/>
              <a:t>Action by the second intervention team with heavy equipment: as specific protective clothing, water jets or vehicles (can be “on-site fire-brigade”).</a:t>
            </a:r>
          </a:p>
        </p:txBody>
      </p:sp>
      <p:sp>
        <p:nvSpPr>
          <p:cNvPr id="11" name="Текстово поле 10">
            <a:extLst>
              <a:ext uri="{FF2B5EF4-FFF2-40B4-BE49-F238E27FC236}">
                <a16:creationId xmlns:a16="http://schemas.microsoft.com/office/drawing/2014/main" id="{524DD8FF-0F2F-025E-4D29-4F80E8E5E8D7}"/>
              </a:ext>
            </a:extLst>
          </p:cNvPr>
          <p:cNvSpPr txBox="1"/>
          <p:nvPr/>
        </p:nvSpPr>
        <p:spPr>
          <a:xfrm>
            <a:off x="6199846" y="2922297"/>
            <a:ext cx="5155061" cy="3526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12825" lvl="3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Case/issue/approach</a:t>
            </a:r>
          </a:p>
          <a:p>
            <a:pPr marL="1012825" lvl="3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endParaRPr lang="en-GB" sz="200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majority of installation, we encountered these types of teams. In some little installation this level is missing, waiting for public fire-brigade from the vicinity.</a:t>
            </a:r>
            <a:endParaRPr lang="fr-FR" sz="2000" b="1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some case second intervention team may have other task as other emergency operation than fighting fire.</a:t>
            </a:r>
            <a:endParaRPr lang="fr-FR" sz="2000" b="1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12825" lvl="3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926FAE3-A818-B60B-1CE2-52025E9CCEBF}"/>
              </a:ext>
            </a:extLst>
          </p:cNvPr>
          <p:cNvSpPr txBox="1"/>
          <p:nvPr/>
        </p:nvSpPr>
        <p:spPr>
          <a:xfrm>
            <a:off x="1189567" y="2925233"/>
            <a:ext cx="4902200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>
                <a:solidFill>
                  <a:srgbClr val="002060"/>
                </a:solidFill>
                <a:ea typeface="ＭＳ Ｐゴシック"/>
                <a:cs typeface="Calibri"/>
              </a:rPr>
              <a:t>Approaches reported in NARs: </a:t>
            </a:r>
          </a:p>
          <a:p>
            <a:r>
              <a:rPr lang="en-GB" sz="2000" b="1" dirty="0">
                <a:solidFill>
                  <a:srgbClr val="002060"/>
                </a:solidFill>
                <a:ea typeface="ＭＳ Ｐゴシック"/>
                <a:cs typeface="Calibri"/>
              </a:rPr>
              <a:t>	 Types of  second intervention team: </a:t>
            </a:r>
            <a:r>
              <a:rPr lang="en-GB" sz="2000" dirty="0">
                <a:solidFill>
                  <a:srgbClr val="00B050"/>
                </a:solidFill>
                <a:ea typeface="ＭＳ Ｐゴシック"/>
                <a:cs typeface="Calibri"/>
              </a:rPr>
              <a:t> </a:t>
            </a:r>
          </a:p>
          <a:p>
            <a:pPr marL="1353185" indent="-347345">
              <a:buFont typeface="Wingdings"/>
              <a:buChar char="ü"/>
            </a:pPr>
            <a:r>
              <a:rPr lang="en-US" sz="2000" dirty="0">
                <a:solidFill>
                  <a:srgbClr val="002060"/>
                </a:solidFill>
              </a:rPr>
              <a:t>on-site fire-brigade (company or state, mutualized or not)</a:t>
            </a:r>
            <a:endParaRPr lang="en-US" sz="2000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1353185" indent="-347345">
              <a:buFont typeface="Wingdings"/>
              <a:buChar char="ü"/>
            </a:pPr>
            <a:r>
              <a:rPr lang="en-US" sz="2000" dirty="0">
                <a:solidFill>
                  <a:srgbClr val="002060"/>
                </a:solidFill>
              </a:rPr>
              <a:t>trained staff</a:t>
            </a:r>
          </a:p>
          <a:p>
            <a:pPr marL="1353185" indent="-347345">
              <a:buFont typeface="Wingdings"/>
              <a:buChar char="ü"/>
            </a:pPr>
            <a:endParaRPr lang="en-US" sz="2000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987425"/>
            <a:r>
              <a:rPr lang="en-GB" sz="2000" dirty="0">
                <a:solidFill>
                  <a:srgbClr val="002060"/>
                </a:solidFill>
                <a:ea typeface="ＭＳ Ｐゴシック"/>
                <a:cs typeface="Calibri"/>
              </a:rPr>
              <a:t>depending  on the type and age of installation, national and </a:t>
            </a:r>
            <a:r>
              <a:rPr lang="en-US" sz="2000" dirty="0">
                <a:solidFill>
                  <a:srgbClr val="002060"/>
                </a:solidFill>
                <a:ea typeface="ＭＳ Ｐゴシック"/>
                <a:cs typeface="Calibri"/>
              </a:rPr>
              <a:t>local </a:t>
            </a:r>
            <a:r>
              <a:rPr lang="en-GB" sz="2000" dirty="0">
                <a:solidFill>
                  <a:srgbClr val="002060"/>
                </a:solidFill>
                <a:ea typeface="ＭＳ Ｐゴシック"/>
                <a:cs typeface="Calibri"/>
              </a:rPr>
              <a:t>regulations…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51D917B-8B86-5370-6172-E4D5D8104128}"/>
              </a:ext>
            </a:extLst>
          </p:cNvPr>
          <p:cNvSpPr txBox="1"/>
          <p:nvPr/>
        </p:nvSpPr>
        <p:spPr>
          <a:xfrm>
            <a:off x="1395875" y="5896181"/>
            <a:ext cx="9601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82880"/>
            <a:r>
              <a:rPr lang="en-GB" sz="2000" b="1" dirty="0">
                <a:solidFill>
                  <a:srgbClr val="FF0000"/>
                </a:solidFill>
                <a:ea typeface="ＭＳ Ｐゴシック"/>
                <a:cs typeface="Calibri"/>
              </a:rPr>
              <a:t>What are the missions of the second intervention team? Under which delay?</a:t>
            </a:r>
          </a:p>
          <a:p>
            <a:pPr marL="182880"/>
            <a:r>
              <a:rPr lang="en-GB" sz="2000" b="1" dirty="0">
                <a:solidFill>
                  <a:srgbClr val="FF0000"/>
                </a:solidFill>
                <a:ea typeface="ＭＳ Ｐゴシック"/>
                <a:cs typeface="Calibri"/>
              </a:rPr>
              <a:t>Sizing of the team ? Taking into account of multiple fire or extreme event ?</a:t>
            </a:r>
          </a:p>
        </p:txBody>
      </p:sp>
      <p:pic>
        <p:nvPicPr>
          <p:cNvPr id="14" name="Image 13" descr="Une image contenant symbole, Police, logo, Graphique&#10;&#10;Description générée automatiquement">
            <a:extLst>
              <a:ext uri="{FF2B5EF4-FFF2-40B4-BE49-F238E27FC236}">
                <a16:creationId xmlns:a16="http://schemas.microsoft.com/office/drawing/2014/main" id="{DE44DC8D-4974-9CCE-1CDE-A5C6CF92BA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47" y="5856287"/>
            <a:ext cx="680085" cy="781685"/>
          </a:xfrm>
          <a:prstGeom prst="rect">
            <a:avLst/>
          </a:prstGeom>
        </p:spPr>
      </p:pic>
      <p:pic>
        <p:nvPicPr>
          <p:cNvPr id="16" name="Image 15" descr="Une image contenant symbole, Caractère coloré, Graphique, Carmin&#10;&#10;Description générée automatiquement">
            <a:extLst>
              <a:ext uri="{FF2B5EF4-FFF2-40B4-BE49-F238E27FC236}">
                <a16:creationId xmlns:a16="http://schemas.microsoft.com/office/drawing/2014/main" id="{6115187A-EECA-F2D7-5A72-3F7E7E60B5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667" y="6105843"/>
            <a:ext cx="370840" cy="2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7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82888" y="1535381"/>
            <a:ext cx="10524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Font typeface="+mj-lt"/>
              <a:buAutoNum type="arabicPeriod"/>
            </a:pPr>
            <a:r>
              <a:rPr lang="fr-FR" sz="2000" b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Different levels of firefighting</a:t>
            </a:r>
            <a:endParaRPr lang="en-US" sz="2000" b="1">
              <a:solidFill>
                <a:schemeClr val="bg1">
                  <a:lumMod val="5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0" name="Forme libre 9"/>
          <p:cNvSpPr/>
          <p:nvPr/>
        </p:nvSpPr>
        <p:spPr>
          <a:xfrm>
            <a:off x="95416" y="0"/>
            <a:ext cx="1748558" cy="1271041"/>
          </a:xfrm>
          <a:custGeom>
            <a:avLst/>
            <a:gdLst>
              <a:gd name="connsiteX0" fmla="*/ 0 w 4267200"/>
              <a:gd name="connsiteY0" fmla="*/ 34441 h 206640"/>
              <a:gd name="connsiteX1" fmla="*/ 34441 w 4267200"/>
              <a:gd name="connsiteY1" fmla="*/ 0 h 206640"/>
              <a:gd name="connsiteX2" fmla="*/ 4232759 w 4267200"/>
              <a:gd name="connsiteY2" fmla="*/ 0 h 206640"/>
              <a:gd name="connsiteX3" fmla="*/ 4267200 w 4267200"/>
              <a:gd name="connsiteY3" fmla="*/ 34441 h 206640"/>
              <a:gd name="connsiteX4" fmla="*/ 4267200 w 4267200"/>
              <a:gd name="connsiteY4" fmla="*/ 172199 h 206640"/>
              <a:gd name="connsiteX5" fmla="*/ 4232759 w 4267200"/>
              <a:gd name="connsiteY5" fmla="*/ 206640 h 206640"/>
              <a:gd name="connsiteX6" fmla="*/ 34441 w 4267200"/>
              <a:gd name="connsiteY6" fmla="*/ 206640 h 206640"/>
              <a:gd name="connsiteX7" fmla="*/ 0 w 4267200"/>
              <a:gd name="connsiteY7" fmla="*/ 172199 h 206640"/>
              <a:gd name="connsiteX8" fmla="*/ 0 w 4267200"/>
              <a:gd name="connsiteY8" fmla="*/ 34441 h 206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200" h="206640">
                <a:moveTo>
                  <a:pt x="0" y="34441"/>
                </a:moveTo>
                <a:cubicBezTo>
                  <a:pt x="0" y="15420"/>
                  <a:pt x="15420" y="0"/>
                  <a:pt x="34441" y="0"/>
                </a:cubicBezTo>
                <a:lnTo>
                  <a:pt x="4232759" y="0"/>
                </a:lnTo>
                <a:cubicBezTo>
                  <a:pt x="4251780" y="0"/>
                  <a:pt x="4267200" y="15420"/>
                  <a:pt x="4267200" y="34441"/>
                </a:cubicBezTo>
                <a:lnTo>
                  <a:pt x="4267200" y="172199"/>
                </a:lnTo>
                <a:cubicBezTo>
                  <a:pt x="4267200" y="191220"/>
                  <a:pt x="4251780" y="206640"/>
                  <a:pt x="4232759" y="206640"/>
                </a:cubicBezTo>
                <a:lnTo>
                  <a:pt x="34441" y="206640"/>
                </a:lnTo>
                <a:cubicBezTo>
                  <a:pt x="15420" y="206640"/>
                  <a:pt x="0" y="191220"/>
                  <a:pt x="0" y="172199"/>
                </a:cubicBezTo>
                <a:lnTo>
                  <a:pt x="0" y="34441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377" tIns="10087" rIns="171377" bIns="10087" numCol="1" spcCol="1270" anchor="ctr" anchorCtr="0">
            <a:noAutofit/>
          </a:bodyPr>
          <a:lstStyle/>
          <a:p>
            <a:pPr lvl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/>
              <a:t>Active fire protection</a:t>
            </a:r>
          </a:p>
        </p:txBody>
      </p:sp>
      <p:sp>
        <p:nvSpPr>
          <p:cNvPr id="5" name="Forme libre 8">
            <a:extLst>
              <a:ext uri="{FF2B5EF4-FFF2-40B4-BE49-F238E27FC236}">
                <a16:creationId xmlns:a16="http://schemas.microsoft.com/office/drawing/2014/main" id="{1B05059C-B42E-22BA-138D-4CF46B462494}"/>
              </a:ext>
            </a:extLst>
          </p:cNvPr>
          <p:cNvSpPr/>
          <p:nvPr/>
        </p:nvSpPr>
        <p:spPr>
          <a:xfrm>
            <a:off x="1843974" y="0"/>
            <a:ext cx="10234057" cy="1271041"/>
          </a:xfrm>
          <a:custGeom>
            <a:avLst/>
            <a:gdLst>
              <a:gd name="connsiteX0" fmla="*/ 0 w 6096000"/>
              <a:gd name="connsiteY0" fmla="*/ 0 h 1345050"/>
              <a:gd name="connsiteX1" fmla="*/ 6096000 w 6096000"/>
              <a:gd name="connsiteY1" fmla="*/ 0 h 1345050"/>
              <a:gd name="connsiteX2" fmla="*/ 6096000 w 6096000"/>
              <a:gd name="connsiteY2" fmla="*/ 1345050 h 1345050"/>
              <a:gd name="connsiteX3" fmla="*/ 0 w 6096000"/>
              <a:gd name="connsiteY3" fmla="*/ 1345050 h 1345050"/>
              <a:gd name="connsiteX4" fmla="*/ 0 w 6096000"/>
              <a:gd name="connsiteY4" fmla="*/ 0 h 134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1345050">
                <a:moveTo>
                  <a:pt x="0" y="0"/>
                </a:moveTo>
                <a:lnTo>
                  <a:pt x="6096000" y="0"/>
                </a:lnTo>
                <a:lnTo>
                  <a:pt x="6096000" y="1345050"/>
                </a:lnTo>
                <a:lnTo>
                  <a:pt x="0" y="134505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117" tIns="145796" rIns="473117" bIns="128016" numCol="1" spcCol="1270" anchor="ctr" anchorCtr="0">
            <a:noAutofit/>
          </a:bodyPr>
          <a:lstStyle/>
          <a:p>
            <a:pPr marL="0" lvl="1" defTabSz="800100"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chemeClr val="tx1">
                    <a:lumMod val="65000"/>
                    <a:lumOff val="35000"/>
                  </a:schemeClr>
                </a:solidFill>
              </a:rPr>
              <a:t>Firefighting - different responsibilities - distribution of tasks across licensee, on-site and off-site fire brigades</a:t>
            </a:r>
            <a:endParaRPr lang="en-US" sz="11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FD04A3-EDA1-EA84-82D3-82B0069ECDF7}"/>
              </a:ext>
            </a:extLst>
          </p:cNvPr>
          <p:cNvSpPr/>
          <p:nvPr/>
        </p:nvSpPr>
        <p:spPr>
          <a:xfrm>
            <a:off x="934076" y="1894197"/>
            <a:ext cx="105247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>
                <a:solidFill>
                  <a:srgbClr val="002060"/>
                </a:solidFill>
              </a:rPr>
              <a:t>Strategy of implementation of this level</a:t>
            </a:r>
          </a:p>
          <a:p>
            <a:pPr marL="719138" lvl="0" indent="-342900">
              <a:buFont typeface="Wingdings" panose="05000000000000000000" pitchFamily="2" charset="2"/>
              <a:buChar char="§"/>
            </a:pPr>
            <a:r>
              <a:rPr lang="en-US" sz="2000"/>
              <a:t>Action by public firefighters (off-site fire-brigade).</a:t>
            </a:r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92425101-4DD1-BA36-BF1E-41692D559299}"/>
              </a:ext>
            </a:extLst>
          </p:cNvPr>
          <p:cNvSpPr txBox="1"/>
          <p:nvPr/>
        </p:nvSpPr>
        <p:spPr>
          <a:xfrm>
            <a:off x="676397" y="3083441"/>
            <a:ext cx="4723740" cy="286232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Approaches reported in NARs: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	 Types of public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fire-brigade</a:t>
            </a:r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: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</a:t>
            </a: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</a:t>
            </a:r>
          </a:p>
          <a:p>
            <a:pPr marL="1355725" lvl="1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solidFill>
                  <a:srgbClr val="002060"/>
                </a:solidFill>
              </a:rPr>
              <a:t>professional</a:t>
            </a:r>
          </a:p>
          <a:p>
            <a:pPr marL="1355725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ü"/>
              <a:tabLst/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/>
              </a:rPr>
              <a:t>volunteer</a:t>
            </a:r>
          </a:p>
          <a:p>
            <a:pPr marL="1355725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ü"/>
              <a:tabLst/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1355725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ü"/>
              <a:tabLst/>
              <a:defRPr/>
            </a:pPr>
            <a:endParaRPr kumimoji="0" lang="bg-BG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012825" marR="0" lvl="1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0000"/>
              <a:tabLst/>
              <a:defRPr/>
            </a:pPr>
            <a:endParaRPr lang="en-GB" sz="20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pPr marL="1012825" lvl="1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pPr marL="1012825" lvl="3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endParaRPr kumimoji="0" lang="en-GB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00FFFF"/>
              </a:highlight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11" name="Текстово поле 10">
            <a:extLst>
              <a:ext uri="{FF2B5EF4-FFF2-40B4-BE49-F238E27FC236}">
                <a16:creationId xmlns:a16="http://schemas.microsoft.com/office/drawing/2014/main" id="{4C07D11C-AC25-09B9-19D9-0F2D8C82B361}"/>
              </a:ext>
            </a:extLst>
          </p:cNvPr>
          <p:cNvSpPr txBox="1"/>
          <p:nvPr/>
        </p:nvSpPr>
        <p:spPr>
          <a:xfrm>
            <a:off x="6196475" y="2982679"/>
            <a:ext cx="515506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12825" lvl="3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Case/issue/approach</a:t>
            </a:r>
          </a:p>
          <a:p>
            <a:pPr indent="-358775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pPr indent="-358775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In most of the cases public firefighters are called, depending on criteria, they are called: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immediately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after confirmation of the reality of the fire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SzPct val="70000"/>
              <a:buFont typeface="Arial" panose="020B0604020202020204" pitchFamily="34" charset="0"/>
              <a:buChar char="•"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when licensee deems it necessary</a:t>
            </a:r>
          </a:p>
          <a:p>
            <a:pPr marL="1012825" lvl="3" eaLnBrk="0" fontAlgn="base" hangingPunct="0">
              <a:spcBef>
                <a:spcPct val="0"/>
              </a:spcBef>
              <a:spcAft>
                <a:spcPct val="0"/>
              </a:spcAft>
              <a:buSzPct val="70000"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0F29696-97D7-E822-BB0F-F7201C28D7B5}"/>
              </a:ext>
            </a:extLst>
          </p:cNvPr>
          <p:cNvSpPr txBox="1"/>
          <p:nvPr/>
        </p:nvSpPr>
        <p:spPr>
          <a:xfrm>
            <a:off x="1284817" y="5835650"/>
            <a:ext cx="779145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82880"/>
            <a:r>
              <a:rPr lang="en-GB" sz="2000" b="1" dirty="0">
                <a:solidFill>
                  <a:srgbClr val="FF0000"/>
                </a:solidFill>
                <a:ea typeface="ＭＳ Ｐゴシック"/>
                <a:cs typeface="Calibri"/>
              </a:rPr>
              <a:t>What are the criteria for calling the off-site fire brigade?</a:t>
            </a:r>
          </a:p>
          <a:p>
            <a:pPr marL="182880"/>
            <a:r>
              <a:rPr lang="en-GB" sz="2000" b="1" dirty="0">
                <a:solidFill>
                  <a:srgbClr val="FF0000"/>
                </a:solidFill>
                <a:ea typeface="ＭＳ Ｐゴシック"/>
                <a:cs typeface="Calibri"/>
              </a:rPr>
              <a:t>What happen in case of important external event (as extreme event or multiple events)?</a:t>
            </a:r>
          </a:p>
        </p:txBody>
      </p:sp>
      <p:pic>
        <p:nvPicPr>
          <p:cNvPr id="12" name="Image 11" descr="Une image contenant symbole, Police, logo, Graphique&#10;&#10;Description générée automatiquement">
            <a:extLst>
              <a:ext uri="{FF2B5EF4-FFF2-40B4-BE49-F238E27FC236}">
                <a16:creationId xmlns:a16="http://schemas.microsoft.com/office/drawing/2014/main" id="{BCA2727A-8DA3-417A-8845-784F4A248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610" y="5835650"/>
            <a:ext cx="68008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453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DC4C8-9164-03A0-9A9A-51F7797C79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848F0-9718-D098-D7CD-70C2AFDDE7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5" name="Picture 4" descr="A blue and purple gradient&#10;&#10;Description automatically generated">
            <a:extLst>
              <a:ext uri="{FF2B5EF4-FFF2-40B4-BE49-F238E27FC236}">
                <a16:creationId xmlns:a16="http://schemas.microsoft.com/office/drawing/2014/main" id="{7F6D81AD-9F1E-B96E-F77D-200E0AC3B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24139" y="-2493964"/>
            <a:ext cx="6943725" cy="12192003"/>
          </a:xfrm>
          <a:prstGeom prst="rect">
            <a:avLst/>
          </a:prstGeom>
        </p:spPr>
      </p:pic>
      <p:pic>
        <p:nvPicPr>
          <p:cNvPr id="8" name="Picture 7" descr="A black background with white text and yellow stars&#10;&#10;Description automatically generated">
            <a:extLst>
              <a:ext uri="{FF2B5EF4-FFF2-40B4-BE49-F238E27FC236}">
                <a16:creationId xmlns:a16="http://schemas.microsoft.com/office/drawing/2014/main" id="{614AE9AE-F63E-0C5F-BC2B-835E13FF6E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48" y="353298"/>
            <a:ext cx="2713876" cy="9537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D73521C-5B2C-2293-6181-E43C8254A493}"/>
              </a:ext>
            </a:extLst>
          </p:cNvPr>
          <p:cNvSpPr txBox="1"/>
          <p:nvPr/>
        </p:nvSpPr>
        <p:spPr>
          <a:xfrm>
            <a:off x="1901043" y="2411850"/>
            <a:ext cx="8389914" cy="1867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endParaRPr lang="en-US" sz="4800" baseline="30000">
              <a:solidFill>
                <a:schemeClr val="bg1"/>
              </a:solidFill>
              <a:latin typeface="EC Square Sans Cond Pro" panose="020B0506040000020004" pitchFamily="34" charset="0"/>
            </a:endParaRPr>
          </a:p>
          <a:p>
            <a:pPr marR="0" algn="l" rtl="0"/>
            <a:endParaRPr lang="en-US" sz="5000" baseline="30000">
              <a:solidFill>
                <a:schemeClr val="bg1"/>
              </a:solidFill>
              <a:latin typeface="EC Square Sans Cond Pro" panose="020B0506040000020004" pitchFamily="34" charset="0"/>
            </a:endParaRPr>
          </a:p>
          <a:p>
            <a:pPr marR="0" algn="l" rtl="0"/>
            <a:r>
              <a:rPr lang="en-US" sz="5000" baseline="30000">
                <a:solidFill>
                  <a:schemeClr val="bg1"/>
                </a:solidFill>
                <a:latin typeface="EC Square Sans Cond Pro" panose="020B0506040000020004" pitchFamily="34" charset="0"/>
              </a:rPr>
              <a:t>Thank you for your participation and contributions !</a:t>
            </a:r>
            <a:endParaRPr lang="en-IE" sz="6000">
              <a:latin typeface="EC Square Sans Cond Pro" panose="020B05060400000200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0C7C25-8D7C-D82E-84F5-610327F6A3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6245" y="319205"/>
            <a:ext cx="3556511" cy="120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88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194530799AEB468871BBC497F35AEA" ma:contentTypeVersion="4" ma:contentTypeDescription="Crée un document." ma:contentTypeScope="" ma:versionID="f6c854ca9624e8299b332c26e5cc9010">
  <xsd:schema xmlns:xsd="http://www.w3.org/2001/XMLSchema" xmlns:xs="http://www.w3.org/2001/XMLSchema" xmlns:p="http://schemas.microsoft.com/office/2006/metadata/properties" xmlns:ns2="6a97ba87-68ae-4a60-a90b-1897edb4adb8" targetNamespace="http://schemas.microsoft.com/office/2006/metadata/properties" ma:root="true" ma:fieldsID="b221abdae6cb52117adb03b9441a583a" ns2:_="">
    <xsd:import namespace="6a97ba87-68ae-4a60-a90b-1897edb4ad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97ba87-68ae-4a60-a90b-1897edb4ad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DD9695-03ED-48C7-BD2B-BE8B9B0A21F0}">
  <ds:schemaRefs>
    <ds:schemaRef ds:uri="6a97ba87-68ae-4a60-a90b-1897edb4adb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71A847A-0BA8-4316-B7AC-1AFE5A9E73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97ba87-68ae-4a60-a90b-1897edb4ad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1CE6A8-FFA0-4AB6-911F-8B531958B2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787</Words>
  <Application>Microsoft Office PowerPoint</Application>
  <PresentationFormat>Widescreen</PresentationFormat>
  <Paragraphs>116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EC Square Sans Cond Pro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SCHILLES Eric (OIL)</dc:creator>
  <cp:lastModifiedBy>PATEL Bharat (ENER)</cp:lastModifiedBy>
  <cp:revision>14</cp:revision>
  <dcterms:created xsi:type="dcterms:W3CDTF">2024-05-06T08:34:39Z</dcterms:created>
  <dcterms:modified xsi:type="dcterms:W3CDTF">2024-09-10T12:14:45Z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0x010100DC194530799AEB468871BBC497F35AEA</vt:lpwstr>
  </property>
  <property fmtid="{D5CDD505-2E9C-101B-9397-08002B2CF9AE}" pid="3" name="MSIP_Label_f4cdc456-5864-460f-beda-883d23b78bbb_Extended_MSFT_Method">
    <vt:lpwstr>Privileged</vt:lpwstr>
  </property>
  <property fmtid="{D5CDD505-2E9C-101B-9397-08002B2CF9AE}" pid="4" name="MSIP_Label_f4cdc456-5864-460f-beda-883d23b78bbb_Removed">
    <vt:lpwstr>False</vt:lpwstr>
  </property>
  <property fmtid="{D5CDD505-2E9C-101B-9397-08002B2CF9AE}" pid="5" name="MSIP_Label_f4cdc456-5864-460f-beda-883d23b78bbb_ActionId">
    <vt:lpwstr>df2ddd44-e24c-4551-a994-5c0bfc17e9cf</vt:lpwstr>
  </property>
  <property fmtid="{D5CDD505-2E9C-101B-9397-08002B2CF9AE}" pid="6" name="MSIP_Label_f4cdc456-5864-460f-beda-883d23b78bbb_Name">
    <vt:lpwstr>Publicly Available</vt:lpwstr>
  </property>
  <property fmtid="{D5CDD505-2E9C-101B-9397-08002B2CF9AE}" pid="7" name="MSIP_Label_f4cdc456-5864-460f-beda-883d23b78bbb_SetDate">
    <vt:lpwstr>2024-08-25T17:29:30Z</vt:lpwstr>
  </property>
  <property fmtid="{D5CDD505-2E9C-101B-9397-08002B2CF9AE}" pid="8" name="MSIP_Label_f4cdc456-5864-460f-beda-883d23b78bbb_SiteId">
    <vt:lpwstr>b24c8b06-522c-46fe-9080-70926f8dddb1</vt:lpwstr>
  </property>
  <property fmtid="{D5CDD505-2E9C-101B-9397-08002B2CF9AE}" pid="9" name="MSIP_Label_f4cdc456-5864-460f-beda-883d23b78bbb_Enabled">
    <vt:lpwstr>True</vt:lpwstr>
  </property>
  <property fmtid="{D5CDD505-2E9C-101B-9397-08002B2CF9AE}" pid="10" name="MSIP_Label_9e5e003a-90eb-47c9-a506-ad47e7a0b281_Enabled">
    <vt:lpwstr>true</vt:lpwstr>
  </property>
  <property fmtid="{D5CDD505-2E9C-101B-9397-08002B2CF9AE}" pid="11" name="MSIP_Label_9e5e003a-90eb-47c9-a506-ad47e7a0b281_SetDate">
    <vt:lpwstr>2024-08-26T12:28:03Z</vt:lpwstr>
  </property>
  <property fmtid="{D5CDD505-2E9C-101B-9397-08002B2CF9AE}" pid="12" name="MSIP_Label_9e5e003a-90eb-47c9-a506-ad47e7a0b281_Method">
    <vt:lpwstr>Privileged</vt:lpwstr>
  </property>
  <property fmtid="{D5CDD505-2E9C-101B-9397-08002B2CF9AE}" pid="13" name="MSIP_Label_9e5e003a-90eb-47c9-a506-ad47e7a0b281_Name">
    <vt:lpwstr>OFFICIAL</vt:lpwstr>
  </property>
  <property fmtid="{D5CDD505-2E9C-101B-9397-08002B2CF9AE}" pid="14" name="MSIP_Label_9e5e003a-90eb-47c9-a506-ad47e7a0b281_SiteId">
    <vt:lpwstr>742775df-8077-48d6-81d0-1e82a1f52cb8</vt:lpwstr>
  </property>
  <property fmtid="{D5CDD505-2E9C-101B-9397-08002B2CF9AE}" pid="15" name="MSIP_Label_9e5e003a-90eb-47c9-a506-ad47e7a0b281_ActionId">
    <vt:lpwstr>db07c220-6c1d-4ce7-9fe7-2a305cfed7fc</vt:lpwstr>
  </property>
  <property fmtid="{D5CDD505-2E9C-101B-9397-08002B2CF9AE}" pid="16" name="MSIP_Label_9e5e003a-90eb-47c9-a506-ad47e7a0b281_ContentBits">
    <vt:lpwstr>0</vt:lpwstr>
  </property>
</Properties>
</file>