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8" r:id="rId2"/>
    <p:sldMasterId id="2147483710" r:id="rId3"/>
    <p:sldMasterId id="2147485032" r:id="rId4"/>
  </p:sldMasterIdLst>
  <p:notesMasterIdLst>
    <p:notesMasterId r:id="rId28"/>
  </p:notesMasterIdLst>
  <p:handoutMasterIdLst>
    <p:handoutMasterId r:id="rId29"/>
  </p:handoutMasterIdLst>
  <p:sldIdLst>
    <p:sldId id="256" r:id="rId5"/>
    <p:sldId id="436" r:id="rId6"/>
    <p:sldId id="434" r:id="rId7"/>
    <p:sldId id="432" r:id="rId8"/>
    <p:sldId id="433" r:id="rId9"/>
    <p:sldId id="401" r:id="rId10"/>
    <p:sldId id="386" r:id="rId11"/>
    <p:sldId id="390" r:id="rId12"/>
    <p:sldId id="392" r:id="rId13"/>
    <p:sldId id="400" r:id="rId14"/>
    <p:sldId id="410" r:id="rId15"/>
    <p:sldId id="423" r:id="rId16"/>
    <p:sldId id="435" r:id="rId17"/>
    <p:sldId id="411" r:id="rId18"/>
    <p:sldId id="416" r:id="rId19"/>
    <p:sldId id="334" r:id="rId20"/>
    <p:sldId id="431" r:id="rId21"/>
    <p:sldId id="437" r:id="rId22"/>
    <p:sldId id="379" r:id="rId23"/>
    <p:sldId id="438" r:id="rId24"/>
    <p:sldId id="439" r:id="rId25"/>
    <p:sldId id="412" r:id="rId26"/>
    <p:sldId id="440" r:id="rId27"/>
  </p:sldIdLst>
  <p:sldSz cx="9144000" cy="6858000" type="screen4x3"/>
  <p:notesSz cx="6669088" cy="9753600"/>
  <p:defaultTextStyle>
    <a:defPPr>
      <a:defRPr lang="en-GB"/>
    </a:defPPr>
    <a:lvl1pPr algn="l" rtl="0" fontAlgn="base">
      <a:spcBef>
        <a:spcPct val="0"/>
      </a:spcBef>
      <a:spcAft>
        <a:spcPct val="0"/>
      </a:spcAft>
      <a:defRPr sz="3000" kern="1200">
        <a:solidFill>
          <a:srgbClr val="0F5494"/>
        </a:solidFill>
        <a:latin typeface="Verdana" pitchFamily="34" charset="0"/>
        <a:ea typeface="+mn-ea"/>
        <a:cs typeface="+mn-cs"/>
      </a:defRPr>
    </a:lvl1pPr>
    <a:lvl2pPr marL="457200" algn="l" rtl="0" fontAlgn="base">
      <a:spcBef>
        <a:spcPct val="0"/>
      </a:spcBef>
      <a:spcAft>
        <a:spcPct val="0"/>
      </a:spcAft>
      <a:defRPr sz="3000" kern="1200">
        <a:solidFill>
          <a:srgbClr val="0F5494"/>
        </a:solidFill>
        <a:latin typeface="Verdana" pitchFamily="34" charset="0"/>
        <a:ea typeface="+mn-ea"/>
        <a:cs typeface="+mn-cs"/>
      </a:defRPr>
    </a:lvl2pPr>
    <a:lvl3pPr marL="914400" algn="l" rtl="0" fontAlgn="base">
      <a:spcBef>
        <a:spcPct val="0"/>
      </a:spcBef>
      <a:spcAft>
        <a:spcPct val="0"/>
      </a:spcAft>
      <a:defRPr sz="3000" kern="1200">
        <a:solidFill>
          <a:srgbClr val="0F5494"/>
        </a:solidFill>
        <a:latin typeface="Verdana" pitchFamily="34" charset="0"/>
        <a:ea typeface="+mn-ea"/>
        <a:cs typeface="+mn-cs"/>
      </a:defRPr>
    </a:lvl3pPr>
    <a:lvl4pPr marL="1371600" algn="l" rtl="0" fontAlgn="base">
      <a:spcBef>
        <a:spcPct val="0"/>
      </a:spcBef>
      <a:spcAft>
        <a:spcPct val="0"/>
      </a:spcAft>
      <a:defRPr sz="3000" kern="1200">
        <a:solidFill>
          <a:srgbClr val="0F5494"/>
        </a:solidFill>
        <a:latin typeface="Verdana" pitchFamily="34" charset="0"/>
        <a:ea typeface="+mn-ea"/>
        <a:cs typeface="+mn-cs"/>
      </a:defRPr>
    </a:lvl4pPr>
    <a:lvl5pPr marL="1828800" algn="l" rtl="0" fontAlgn="base">
      <a:spcBef>
        <a:spcPct val="0"/>
      </a:spcBef>
      <a:spcAft>
        <a:spcPct val="0"/>
      </a:spcAft>
      <a:defRPr sz="3000" kern="1200">
        <a:solidFill>
          <a:srgbClr val="0F5494"/>
        </a:solidFill>
        <a:latin typeface="Verdana" pitchFamily="34" charset="0"/>
        <a:ea typeface="+mn-ea"/>
        <a:cs typeface="+mn-cs"/>
      </a:defRPr>
    </a:lvl5pPr>
    <a:lvl6pPr marL="2286000" algn="l" defTabSz="914400" rtl="0" eaLnBrk="1" latinLnBrk="0" hangingPunct="1">
      <a:defRPr sz="3000" kern="1200">
        <a:solidFill>
          <a:srgbClr val="0F5494"/>
        </a:solidFill>
        <a:latin typeface="Verdana" pitchFamily="34" charset="0"/>
        <a:ea typeface="+mn-ea"/>
        <a:cs typeface="+mn-cs"/>
      </a:defRPr>
    </a:lvl6pPr>
    <a:lvl7pPr marL="2743200" algn="l" defTabSz="914400" rtl="0" eaLnBrk="1" latinLnBrk="0" hangingPunct="1">
      <a:defRPr sz="3000" kern="1200">
        <a:solidFill>
          <a:srgbClr val="0F5494"/>
        </a:solidFill>
        <a:latin typeface="Verdana" pitchFamily="34" charset="0"/>
        <a:ea typeface="+mn-ea"/>
        <a:cs typeface="+mn-cs"/>
      </a:defRPr>
    </a:lvl7pPr>
    <a:lvl8pPr marL="3200400" algn="l" defTabSz="914400" rtl="0" eaLnBrk="1" latinLnBrk="0" hangingPunct="1">
      <a:defRPr sz="3000" kern="1200">
        <a:solidFill>
          <a:srgbClr val="0F5494"/>
        </a:solidFill>
        <a:latin typeface="Verdana" pitchFamily="34" charset="0"/>
        <a:ea typeface="+mn-ea"/>
        <a:cs typeface="+mn-cs"/>
      </a:defRPr>
    </a:lvl8pPr>
    <a:lvl9pPr marL="3657600" algn="l" defTabSz="914400" rtl="0" eaLnBrk="1" latinLnBrk="0" hangingPunct="1">
      <a:defRPr sz="30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FF3300"/>
    <a:srgbClr val="00FF00"/>
    <a:srgbClr val="000099"/>
    <a:srgbClr val="FF0000"/>
    <a:srgbClr val="BDDEFF"/>
    <a:srgbClr val="FF6600"/>
    <a:srgbClr val="3E6FD2"/>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7" autoAdjust="0"/>
    <p:restoredTop sz="84005" autoAdjust="0"/>
  </p:normalViewPr>
  <p:slideViewPr>
    <p:cSldViewPr>
      <p:cViewPr varScale="1">
        <p:scale>
          <a:sx n="63" d="100"/>
          <a:sy n="63" d="100"/>
        </p:scale>
        <p:origin x="-168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00"/>
    </p:cViewPr>
  </p:sorterViewPr>
  <p:notesViewPr>
    <p:cSldViewPr>
      <p:cViewPr varScale="1">
        <p:scale>
          <a:sx n="78" d="100"/>
          <a:sy n="78" d="100"/>
        </p:scale>
        <p:origin x="-2430" y="-8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1"/>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777513" y="1"/>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3" y="9264359"/>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777513" y="9264359"/>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lgn="r">
              <a:defRPr sz="1200">
                <a:solidFill>
                  <a:schemeClr val="tx1"/>
                </a:solidFill>
                <a:latin typeface="Arial" charset="0"/>
              </a:defRPr>
            </a:lvl1pPr>
          </a:lstStyle>
          <a:p>
            <a:pPr>
              <a:defRPr/>
            </a:pPr>
            <a:fld id="{B316E491-6509-4057-9307-6F95D03F8127}" type="slidenum">
              <a:rPr lang="en-GB"/>
              <a:pPr>
                <a:defRPr/>
              </a:pPr>
              <a:t>‹Nr.›</a:t>
            </a:fld>
            <a:endParaRPr lang="en-GB"/>
          </a:p>
        </p:txBody>
      </p:sp>
    </p:spTree>
    <p:extLst>
      <p:ext uri="{BB962C8B-B14F-4D97-AF65-F5344CB8AC3E}">
        <p14:creationId xmlns:p14="http://schemas.microsoft.com/office/powerpoint/2010/main" val="4011208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1"/>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6867" name="Rectangle 3"/>
          <p:cNvSpPr>
            <a:spLocks noGrp="1" noChangeArrowheads="1"/>
          </p:cNvSpPr>
          <p:nvPr>
            <p:ph type="dt" idx="1"/>
          </p:nvPr>
        </p:nvSpPr>
        <p:spPr bwMode="auto">
          <a:xfrm>
            <a:off x="3777513" y="1"/>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5986" y="4632959"/>
            <a:ext cx="5337116"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3" y="9264359"/>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777513" y="9264359"/>
            <a:ext cx="2890041"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lgn="r">
              <a:defRPr sz="1200">
                <a:solidFill>
                  <a:schemeClr val="tx1"/>
                </a:solidFill>
                <a:latin typeface="Arial" charset="0"/>
              </a:defRPr>
            </a:lvl1pPr>
          </a:lstStyle>
          <a:p>
            <a:pPr>
              <a:defRPr/>
            </a:pPr>
            <a:fld id="{C0933DCE-FC65-42A1-81E7-4DA211835775}" type="slidenum">
              <a:rPr lang="en-GB"/>
              <a:pPr>
                <a:defRPr/>
              </a:pPr>
              <a:t>‹Nr.›</a:t>
            </a:fld>
            <a:endParaRPr lang="en-GB"/>
          </a:p>
        </p:txBody>
      </p:sp>
    </p:spTree>
    <p:extLst>
      <p:ext uri="{BB962C8B-B14F-4D97-AF65-F5344CB8AC3E}">
        <p14:creationId xmlns:p14="http://schemas.microsoft.com/office/powerpoint/2010/main" val="667433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325A0BD9-A10B-408D-8789-6A0570025481}" type="slidenum">
              <a:rPr lang="en-GB" sz="1200">
                <a:solidFill>
                  <a:schemeClr val="tx1"/>
                </a:solidFill>
                <a:latin typeface="Arial" charset="0"/>
              </a:rPr>
              <a:pPr eaLnBrk="1" hangingPunct="1"/>
              <a:t>1</a:t>
            </a:fld>
            <a:endParaRPr lang="en-GB" sz="1200">
              <a:solidFill>
                <a:schemeClr val="tx1"/>
              </a:solidFill>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Verdana" pitchFamily="34" charset="0"/>
              <a:ea typeface="Verdana" pitchFamily="34" charset="0"/>
              <a:cs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26407" indent="-279388" eaLnBrk="0" hangingPunct="0">
              <a:defRPr sz="3000">
                <a:solidFill>
                  <a:srgbClr val="0F5494"/>
                </a:solidFill>
                <a:latin typeface="Verdana" pitchFamily="34" charset="0"/>
              </a:defRPr>
            </a:lvl2pPr>
            <a:lvl3pPr marL="1117549" indent="-223510" eaLnBrk="0" hangingPunct="0">
              <a:defRPr sz="3000">
                <a:solidFill>
                  <a:srgbClr val="0F5494"/>
                </a:solidFill>
                <a:latin typeface="Verdana" pitchFamily="34" charset="0"/>
              </a:defRPr>
            </a:lvl3pPr>
            <a:lvl4pPr marL="1564566" indent="-223510" eaLnBrk="0" hangingPunct="0">
              <a:defRPr sz="3000">
                <a:solidFill>
                  <a:srgbClr val="0F5494"/>
                </a:solidFill>
                <a:latin typeface="Verdana" pitchFamily="34" charset="0"/>
              </a:defRPr>
            </a:lvl4pPr>
            <a:lvl5pPr marL="2011588" indent="-223510" eaLnBrk="0" hangingPunct="0">
              <a:defRPr sz="3000">
                <a:solidFill>
                  <a:srgbClr val="0F5494"/>
                </a:solidFill>
                <a:latin typeface="Verdana" pitchFamily="34" charset="0"/>
              </a:defRPr>
            </a:lvl5pPr>
            <a:lvl6pPr marL="2458606" indent="-223510" eaLnBrk="0" fontAlgn="base" hangingPunct="0">
              <a:spcBef>
                <a:spcPct val="0"/>
              </a:spcBef>
              <a:spcAft>
                <a:spcPct val="0"/>
              </a:spcAft>
              <a:defRPr sz="3000">
                <a:solidFill>
                  <a:srgbClr val="0F5494"/>
                </a:solidFill>
                <a:latin typeface="Verdana" pitchFamily="34" charset="0"/>
              </a:defRPr>
            </a:lvl6pPr>
            <a:lvl7pPr marL="2905626" indent="-223510" eaLnBrk="0" fontAlgn="base" hangingPunct="0">
              <a:spcBef>
                <a:spcPct val="0"/>
              </a:spcBef>
              <a:spcAft>
                <a:spcPct val="0"/>
              </a:spcAft>
              <a:defRPr sz="3000">
                <a:solidFill>
                  <a:srgbClr val="0F5494"/>
                </a:solidFill>
                <a:latin typeface="Verdana" pitchFamily="34" charset="0"/>
              </a:defRPr>
            </a:lvl7pPr>
            <a:lvl8pPr marL="3352645" indent="-223510" eaLnBrk="0" fontAlgn="base" hangingPunct="0">
              <a:spcBef>
                <a:spcPct val="0"/>
              </a:spcBef>
              <a:spcAft>
                <a:spcPct val="0"/>
              </a:spcAft>
              <a:defRPr sz="3000">
                <a:solidFill>
                  <a:srgbClr val="0F5494"/>
                </a:solidFill>
                <a:latin typeface="Verdana" pitchFamily="34" charset="0"/>
              </a:defRPr>
            </a:lvl8pPr>
            <a:lvl9pPr marL="3799663" indent="-223510" eaLnBrk="0" fontAlgn="base" hangingPunct="0">
              <a:spcBef>
                <a:spcPct val="0"/>
              </a:spcBef>
              <a:spcAft>
                <a:spcPct val="0"/>
              </a:spcAft>
              <a:defRPr sz="3000">
                <a:solidFill>
                  <a:srgbClr val="0F5494"/>
                </a:solidFill>
                <a:latin typeface="Verdana" pitchFamily="34" charset="0"/>
              </a:defRPr>
            </a:lvl9pPr>
          </a:lstStyle>
          <a:p>
            <a:pPr eaLnBrk="1" hangingPunct="1"/>
            <a:fld id="{12202E7D-4121-4BD0-A7D5-8410B7747A61}" type="slidenum">
              <a:rPr lang="en-GB" sz="1200">
                <a:solidFill>
                  <a:prstClr val="black"/>
                </a:solidFill>
                <a:latin typeface="Arial" pitchFamily="34" charset="0"/>
              </a:rPr>
              <a:pPr eaLnBrk="1" hangingPunct="1"/>
              <a:t>11</a:t>
            </a:fld>
            <a:endParaRPr lang="en-GB" sz="1200">
              <a:solidFill>
                <a:prstClr val="black"/>
              </a:solidFill>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5000"/>
              </a:lnSpc>
              <a:spcBef>
                <a:spcPct val="40000"/>
              </a:spcBef>
            </a:pPr>
            <a:endParaRPr lang="en-US" b="0" dirty="0" smtClean="0">
              <a:latin typeface="Trebuchet M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93B14CE5-62B7-4844-9065-24822EA64EA8}" type="slidenum">
              <a:rPr lang="en-GB" sz="1200">
                <a:solidFill>
                  <a:schemeClr val="tx1"/>
                </a:solidFill>
                <a:latin typeface="Arial" pitchFamily="34" charset="0"/>
              </a:rPr>
              <a:pPr eaLnBrk="1" hangingPunct="1"/>
              <a:t>12</a:t>
            </a:fld>
            <a:endParaRPr lang="en-GB" sz="1200">
              <a:solidFill>
                <a:schemeClr val="tx1"/>
              </a:solidFill>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lnSpc>
                <a:spcPct val="95000"/>
              </a:lnSpc>
              <a:spcBef>
                <a:spcPct val="50000"/>
              </a:spcBef>
            </a:pPr>
            <a:endParaRPr lang="en-US" b="1" dirty="0" smtClean="0">
              <a:latin typeface="Trebuchet M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fld id="{78910E8A-E662-49FE-ABE4-9E70F8F0B8DF}" type="slidenum">
              <a:rPr lang="en-GB" altLang="de-DE" sz="1200" b="0" smtClean="0">
                <a:solidFill>
                  <a:schemeClr val="tx1"/>
                </a:solidFill>
                <a:latin typeface="Arial" charset="0"/>
              </a:rPr>
              <a:pPr eaLnBrk="1" hangingPunct="1"/>
              <a:t>13</a:t>
            </a:fld>
            <a:endParaRPr lang="en-GB" altLang="de-DE" sz="1200" b="0" smtClean="0">
              <a:solidFill>
                <a:schemeClr val="tx1"/>
              </a:solidFill>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lnSpc>
                <a:spcPct val="95000"/>
              </a:lnSpc>
              <a:spcBef>
                <a:spcPct val="50000"/>
              </a:spcBef>
            </a:pPr>
            <a:endParaRPr lang="en-US" altLang="de-DE" b="1" smtClean="0">
              <a:latin typeface="Trebuchet M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794" indent="-282612" eaLnBrk="0" hangingPunct="0">
              <a:defRPr sz="3000">
                <a:solidFill>
                  <a:srgbClr val="0F5494"/>
                </a:solidFill>
                <a:latin typeface="Verdana" pitchFamily="34" charset="0"/>
              </a:defRPr>
            </a:lvl2pPr>
            <a:lvl3pPr marL="1130452" indent="-226091" eaLnBrk="0" hangingPunct="0">
              <a:defRPr sz="3000">
                <a:solidFill>
                  <a:srgbClr val="0F5494"/>
                </a:solidFill>
                <a:latin typeface="Verdana" pitchFamily="34" charset="0"/>
              </a:defRPr>
            </a:lvl3pPr>
            <a:lvl4pPr marL="1582633" indent="-226091" eaLnBrk="0" hangingPunct="0">
              <a:defRPr sz="3000">
                <a:solidFill>
                  <a:srgbClr val="0F5494"/>
                </a:solidFill>
                <a:latin typeface="Verdana" pitchFamily="34" charset="0"/>
              </a:defRPr>
            </a:lvl4pPr>
            <a:lvl5pPr marL="2034814" indent="-226091" eaLnBrk="0" hangingPunct="0">
              <a:defRPr sz="3000">
                <a:solidFill>
                  <a:srgbClr val="0F5494"/>
                </a:solidFill>
                <a:latin typeface="Verdana" pitchFamily="34" charset="0"/>
              </a:defRPr>
            </a:lvl5pPr>
            <a:lvl6pPr marL="2486994" indent="-226091" eaLnBrk="0" fontAlgn="base" hangingPunct="0">
              <a:spcBef>
                <a:spcPct val="0"/>
              </a:spcBef>
              <a:spcAft>
                <a:spcPct val="0"/>
              </a:spcAft>
              <a:defRPr sz="3000">
                <a:solidFill>
                  <a:srgbClr val="0F5494"/>
                </a:solidFill>
                <a:latin typeface="Verdana" pitchFamily="34" charset="0"/>
              </a:defRPr>
            </a:lvl6pPr>
            <a:lvl7pPr marL="2939175" indent="-226091" eaLnBrk="0" fontAlgn="base" hangingPunct="0">
              <a:spcBef>
                <a:spcPct val="0"/>
              </a:spcBef>
              <a:spcAft>
                <a:spcPct val="0"/>
              </a:spcAft>
              <a:defRPr sz="3000">
                <a:solidFill>
                  <a:srgbClr val="0F5494"/>
                </a:solidFill>
                <a:latin typeface="Verdana" pitchFamily="34" charset="0"/>
              </a:defRPr>
            </a:lvl7pPr>
            <a:lvl8pPr marL="3391355" indent="-226091" eaLnBrk="0" fontAlgn="base" hangingPunct="0">
              <a:spcBef>
                <a:spcPct val="0"/>
              </a:spcBef>
              <a:spcAft>
                <a:spcPct val="0"/>
              </a:spcAft>
              <a:defRPr sz="3000">
                <a:solidFill>
                  <a:srgbClr val="0F5494"/>
                </a:solidFill>
                <a:latin typeface="Verdana" pitchFamily="34" charset="0"/>
              </a:defRPr>
            </a:lvl8pPr>
            <a:lvl9pPr marL="3843537" indent="-226091" eaLnBrk="0" fontAlgn="base" hangingPunct="0">
              <a:spcBef>
                <a:spcPct val="0"/>
              </a:spcBef>
              <a:spcAft>
                <a:spcPct val="0"/>
              </a:spcAft>
              <a:defRPr sz="3000">
                <a:solidFill>
                  <a:srgbClr val="0F5494"/>
                </a:solidFill>
                <a:latin typeface="Verdana" pitchFamily="34" charset="0"/>
              </a:defRPr>
            </a:lvl9pPr>
          </a:lstStyle>
          <a:p>
            <a:pPr eaLnBrk="1" hangingPunct="1"/>
            <a:fld id="{0FB49F77-D77E-44D5-8F19-6599FB8DF142}" type="slidenum">
              <a:rPr lang="en-GB" sz="1200">
                <a:solidFill>
                  <a:srgbClr val="000000"/>
                </a:solidFill>
                <a:latin typeface="Arial" charset="0"/>
              </a:rPr>
              <a:pPr eaLnBrk="1" hangingPunct="1"/>
              <a:t>14</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lnSpc>
                <a:spcPct val="95000"/>
              </a:lnSpc>
              <a:spcBef>
                <a:spcPct val="50000"/>
              </a:spcBef>
            </a:pPr>
            <a:endParaRPr lang="en-US" b="0" dirty="0" smtClean="0">
              <a:latin typeface="Trebuchet M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900">
                <a:solidFill>
                  <a:srgbClr val="0F5494"/>
                </a:solidFill>
                <a:latin typeface="Verdana" pitchFamily="34" charset="0"/>
              </a:defRPr>
            </a:lvl1pPr>
            <a:lvl2pPr marL="726679" indent="-279492" eaLnBrk="0" hangingPunct="0">
              <a:defRPr sz="2900">
                <a:solidFill>
                  <a:srgbClr val="0F5494"/>
                </a:solidFill>
                <a:latin typeface="Verdana" pitchFamily="34" charset="0"/>
              </a:defRPr>
            </a:lvl2pPr>
            <a:lvl3pPr marL="1117968" indent="-223594" eaLnBrk="0" hangingPunct="0">
              <a:defRPr sz="2900">
                <a:solidFill>
                  <a:srgbClr val="0F5494"/>
                </a:solidFill>
                <a:latin typeface="Verdana" pitchFamily="34" charset="0"/>
              </a:defRPr>
            </a:lvl3pPr>
            <a:lvl4pPr marL="1565156" indent="-223594" eaLnBrk="0" hangingPunct="0">
              <a:defRPr sz="2900">
                <a:solidFill>
                  <a:srgbClr val="0F5494"/>
                </a:solidFill>
                <a:latin typeface="Verdana" pitchFamily="34" charset="0"/>
              </a:defRPr>
            </a:lvl4pPr>
            <a:lvl5pPr marL="2012343" indent="-223594" eaLnBrk="0" hangingPunct="0">
              <a:defRPr sz="2900">
                <a:solidFill>
                  <a:srgbClr val="0F5494"/>
                </a:solidFill>
                <a:latin typeface="Verdana" pitchFamily="34" charset="0"/>
              </a:defRPr>
            </a:lvl5pPr>
            <a:lvl6pPr marL="2459530" indent="-223594" eaLnBrk="0" fontAlgn="base" hangingPunct="0">
              <a:spcBef>
                <a:spcPct val="0"/>
              </a:spcBef>
              <a:spcAft>
                <a:spcPct val="0"/>
              </a:spcAft>
              <a:defRPr sz="2900">
                <a:solidFill>
                  <a:srgbClr val="0F5494"/>
                </a:solidFill>
                <a:latin typeface="Verdana" pitchFamily="34" charset="0"/>
              </a:defRPr>
            </a:lvl6pPr>
            <a:lvl7pPr marL="2906718" indent="-223594" eaLnBrk="0" fontAlgn="base" hangingPunct="0">
              <a:spcBef>
                <a:spcPct val="0"/>
              </a:spcBef>
              <a:spcAft>
                <a:spcPct val="0"/>
              </a:spcAft>
              <a:defRPr sz="2900">
                <a:solidFill>
                  <a:srgbClr val="0F5494"/>
                </a:solidFill>
                <a:latin typeface="Verdana" pitchFamily="34" charset="0"/>
              </a:defRPr>
            </a:lvl7pPr>
            <a:lvl8pPr marL="3353905" indent="-223594" eaLnBrk="0" fontAlgn="base" hangingPunct="0">
              <a:spcBef>
                <a:spcPct val="0"/>
              </a:spcBef>
              <a:spcAft>
                <a:spcPct val="0"/>
              </a:spcAft>
              <a:defRPr sz="2900">
                <a:solidFill>
                  <a:srgbClr val="0F5494"/>
                </a:solidFill>
                <a:latin typeface="Verdana" pitchFamily="34" charset="0"/>
              </a:defRPr>
            </a:lvl8pPr>
            <a:lvl9pPr marL="3801092" indent="-223594" eaLnBrk="0" fontAlgn="base" hangingPunct="0">
              <a:spcBef>
                <a:spcPct val="0"/>
              </a:spcBef>
              <a:spcAft>
                <a:spcPct val="0"/>
              </a:spcAft>
              <a:defRPr sz="2900">
                <a:solidFill>
                  <a:srgbClr val="0F5494"/>
                </a:solidFill>
                <a:latin typeface="Verdana" pitchFamily="34" charset="0"/>
              </a:defRPr>
            </a:lvl9pPr>
          </a:lstStyle>
          <a:p>
            <a:pPr eaLnBrk="1" hangingPunct="1"/>
            <a:fld id="{1C87C436-B8EC-4AA6-B02D-4648FB04330D}" type="slidenum">
              <a:rPr lang="en-GB" sz="1200">
                <a:solidFill>
                  <a:schemeClr val="tx1"/>
                </a:solidFill>
                <a:latin typeface="Arial" charset="0"/>
              </a:rPr>
              <a:pPr eaLnBrk="1" hangingPunct="1"/>
              <a:t>15</a:t>
            </a:fld>
            <a:endParaRPr lang="en-GB" sz="1200">
              <a:solidFill>
                <a:schemeClr val="tx1"/>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lnSpc>
                <a:spcPct val="95000"/>
              </a:lnSpc>
              <a:spcBef>
                <a:spcPct val="40000"/>
              </a:spcBef>
            </a:pPr>
            <a:endParaRPr lang="en-US" b="0" dirty="0" smtClean="0">
              <a:latin typeface="Trebuchet M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E57B461B-2230-46FB-9B09-20F7346C5C17}" type="slidenum">
              <a:rPr lang="en-GB" sz="1200">
                <a:solidFill>
                  <a:prstClr val="black"/>
                </a:solidFill>
                <a:latin typeface="Arial" charset="0"/>
              </a:rPr>
              <a:pPr eaLnBrk="1" hangingPunct="1"/>
              <a:t>16</a:t>
            </a:fld>
            <a:endParaRPr lang="en-GB" sz="120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defTabSz="904524">
              <a:lnSpc>
                <a:spcPct val="95000"/>
              </a:lnSpc>
              <a:spcBef>
                <a:spcPct val="40000"/>
              </a:spcBef>
              <a:defRPr/>
            </a:pPr>
            <a:r>
              <a:rPr lang="fr-BE" sz="1400" b="1" u="sng" dirty="0" smtClean="0">
                <a:effectLst>
                  <a:outerShdw blurRad="38100" dist="38100" dir="2700000" algn="tl">
                    <a:srgbClr val="C0C0C0"/>
                  </a:outerShdw>
                </a:effectLst>
                <a:latin typeface="Trebuchet MS" pitchFamily="34" charset="0"/>
              </a:rPr>
              <a:t>BACKGROUND</a:t>
            </a:r>
            <a:endParaRPr lang="en-GB" sz="1400" b="1" u="sng" dirty="0" smtClean="0">
              <a:effectLst>
                <a:outerShdw blurRad="38100" dist="38100" dir="2700000" algn="tl">
                  <a:srgbClr val="C0C0C0"/>
                </a:outerShdw>
              </a:effectLst>
              <a:latin typeface="Trebuchet MS" pitchFamily="34" charset="0"/>
            </a:endParaRPr>
          </a:p>
          <a:p>
            <a:pPr defTabSz="904524">
              <a:lnSpc>
                <a:spcPct val="95000"/>
              </a:lnSpc>
              <a:spcBef>
                <a:spcPct val="40000"/>
              </a:spcBef>
              <a:defRPr/>
            </a:pPr>
            <a:endParaRPr lang="en-GB" sz="1400" b="1" dirty="0" smtClean="0">
              <a:effectLst>
                <a:outerShdw blurRad="38100" dist="38100" dir="2700000" algn="tl">
                  <a:srgbClr val="C0C0C0"/>
                </a:outerShdw>
              </a:effectLst>
              <a:latin typeface="Trebuchet MS" pitchFamily="34" charset="0"/>
            </a:endParaRPr>
          </a:p>
          <a:p>
            <a:pPr defTabSz="904524">
              <a:lnSpc>
                <a:spcPct val="95000"/>
              </a:lnSpc>
              <a:spcBef>
                <a:spcPct val="40000"/>
              </a:spcBef>
              <a:defRPr/>
            </a:pPr>
            <a:r>
              <a:rPr lang="en-GB" sz="1400" b="1" dirty="0" smtClean="0">
                <a:effectLst>
                  <a:outerShdw blurRad="38100" dist="38100" dir="2700000" algn="tl">
                    <a:srgbClr val="C0C0C0"/>
                  </a:outerShdw>
                </a:effectLst>
                <a:latin typeface="Trebuchet MS" pitchFamily="34" charset="0"/>
              </a:rPr>
              <a:t>Nuclear </a:t>
            </a:r>
            <a:r>
              <a:rPr lang="en-GB" sz="1400" b="1" dirty="0">
                <a:effectLst>
                  <a:outerShdw blurRad="38100" dist="38100" dir="2700000" algn="tl">
                    <a:srgbClr val="C0C0C0"/>
                  </a:outerShdw>
                </a:effectLst>
                <a:latin typeface="Trebuchet MS" pitchFamily="34" charset="0"/>
              </a:rPr>
              <a:t>Safety Directive (</a:t>
            </a:r>
            <a:r>
              <a:rPr lang="en-GB" sz="1400" b="1" i="1" dirty="0">
                <a:effectLst>
                  <a:outerShdw blurRad="38100" dist="38100" dir="2700000" algn="tl">
                    <a:srgbClr val="C0C0C0"/>
                  </a:outerShdw>
                </a:effectLst>
                <a:latin typeface="Trebuchet MS" pitchFamily="34" charset="0"/>
              </a:rPr>
              <a:t>2009)</a:t>
            </a:r>
          </a:p>
          <a:p>
            <a:pPr marL="339197" indent="-339197">
              <a:lnSpc>
                <a:spcPts val="2572"/>
              </a:lnSpc>
              <a:spcBef>
                <a:spcPts val="1187"/>
              </a:spcBef>
              <a:buClr>
                <a:srgbClr val="EE8032"/>
              </a:buClr>
              <a:buFont typeface="Verdana" pitchFamily="34" charset="0"/>
              <a:buChar char="●"/>
              <a:tabLst>
                <a:tab pos="617150" algn="l"/>
              </a:tabLst>
            </a:pPr>
            <a:r>
              <a:rPr lang="en-GB" sz="1400" dirty="0">
                <a:solidFill>
                  <a:srgbClr val="000000"/>
                </a:solidFill>
                <a:latin typeface="Trebuchet MS" pitchFamily="34" charset="0"/>
              </a:rPr>
              <a:t>EU-wide</a:t>
            </a:r>
            <a:r>
              <a:rPr lang="en-GB" sz="1400" dirty="0">
                <a:latin typeface="Trebuchet MS" pitchFamily="34" charset="0"/>
              </a:rPr>
              <a:t> legally binding framework</a:t>
            </a:r>
            <a:endParaRPr lang="en-GB" sz="1400" dirty="0">
              <a:solidFill>
                <a:srgbClr val="000000"/>
              </a:solidFill>
              <a:latin typeface="Trebuchet MS" pitchFamily="34" charset="0"/>
            </a:endParaRPr>
          </a:p>
          <a:p>
            <a:pPr marL="339197" indent="-339197">
              <a:lnSpc>
                <a:spcPts val="2572"/>
              </a:lnSpc>
              <a:spcBef>
                <a:spcPts val="1187"/>
              </a:spcBef>
              <a:buClr>
                <a:srgbClr val="EE8032"/>
              </a:buClr>
              <a:buFont typeface="Verdana" pitchFamily="34" charset="0"/>
              <a:buChar char="●"/>
              <a:tabLst>
                <a:tab pos="617150" algn="l"/>
              </a:tabLst>
            </a:pPr>
            <a:r>
              <a:rPr lang="en-GB" sz="1400" dirty="0">
                <a:solidFill>
                  <a:srgbClr val="000000"/>
                </a:solidFill>
                <a:latin typeface="Trebuchet MS" pitchFamily="34" charset="0"/>
              </a:rPr>
              <a:t>Reflects </a:t>
            </a:r>
            <a:r>
              <a:rPr lang="en-GB" sz="1400" dirty="0">
                <a:latin typeface="Trebuchet MS" pitchFamily="34" charset="0"/>
              </a:rPr>
              <a:t>international instruments</a:t>
            </a:r>
            <a:r>
              <a:rPr lang="en-GB" sz="1400" dirty="0">
                <a:solidFill>
                  <a:srgbClr val="000000"/>
                </a:solidFill>
                <a:latin typeface="Trebuchet MS" pitchFamily="34" charset="0"/>
              </a:rPr>
              <a:t>:</a:t>
            </a:r>
            <a:endParaRPr lang="en-GB" sz="1400" dirty="0">
              <a:latin typeface="Trebuchet MS" pitchFamily="34" charset="0"/>
            </a:endParaRPr>
          </a:p>
          <a:p>
            <a:pPr marL="791459" lvl="1" indent="-339197">
              <a:lnSpc>
                <a:spcPts val="2275"/>
              </a:lnSpc>
              <a:spcBef>
                <a:spcPts val="594"/>
              </a:spcBef>
              <a:buClr>
                <a:srgbClr val="EE8032"/>
              </a:buClr>
              <a:buFont typeface="Wingdings" pitchFamily="2" charset="2"/>
              <a:buChar char="Ø"/>
              <a:tabLst>
                <a:tab pos="617150" algn="l"/>
              </a:tabLst>
            </a:pPr>
            <a:r>
              <a:rPr lang="en-GB" sz="1400" dirty="0">
                <a:solidFill>
                  <a:srgbClr val="000000"/>
                </a:solidFill>
                <a:latin typeface="Trebuchet MS" pitchFamily="34" charset="0"/>
              </a:rPr>
              <a:t>Convention on Nuclear Safety</a:t>
            </a:r>
          </a:p>
          <a:p>
            <a:pPr marL="791459" lvl="1" indent="-339197">
              <a:lnSpc>
                <a:spcPts val="2275"/>
              </a:lnSpc>
              <a:spcBef>
                <a:spcPts val="594"/>
              </a:spcBef>
              <a:buClr>
                <a:srgbClr val="EE8032"/>
              </a:buClr>
              <a:buFont typeface="Wingdings" pitchFamily="2" charset="2"/>
              <a:buChar char="Ø"/>
              <a:tabLst>
                <a:tab pos="617150" algn="l"/>
              </a:tabLst>
            </a:pPr>
            <a:r>
              <a:rPr lang="en-GB" sz="1400" dirty="0">
                <a:solidFill>
                  <a:srgbClr val="000000"/>
                </a:solidFill>
                <a:latin typeface="Trebuchet MS" pitchFamily="34" charset="0"/>
              </a:rPr>
              <a:t>IAEA Safety Fundamentals</a:t>
            </a:r>
          </a:p>
          <a:p>
            <a:pPr marL="339197" indent="-339197">
              <a:lnSpc>
                <a:spcPts val="2572"/>
              </a:lnSpc>
              <a:spcBef>
                <a:spcPts val="1187"/>
              </a:spcBef>
              <a:buClr>
                <a:srgbClr val="EE8032"/>
              </a:buClr>
              <a:buFont typeface="Verdana" pitchFamily="34" charset="0"/>
              <a:buChar char="●"/>
              <a:tabLst>
                <a:tab pos="617150" algn="l"/>
              </a:tabLst>
            </a:pPr>
            <a:r>
              <a:rPr lang="en-GB" sz="1400" dirty="0">
                <a:latin typeface="Trebuchet MS" pitchFamily="34" charset="0"/>
              </a:rPr>
              <a:t>Content</a:t>
            </a:r>
            <a:r>
              <a:rPr lang="en-GB" sz="1400" dirty="0">
                <a:solidFill>
                  <a:srgbClr val="000000"/>
                </a:solidFill>
                <a:latin typeface="Trebuchet MS" pitchFamily="34" charset="0"/>
              </a:rPr>
              <a:t> features:</a:t>
            </a:r>
          </a:p>
          <a:p>
            <a:pPr marL="791459" lvl="1" indent="-339197">
              <a:lnSpc>
                <a:spcPts val="2275"/>
              </a:lnSpc>
              <a:spcBef>
                <a:spcPts val="594"/>
              </a:spcBef>
              <a:buClr>
                <a:srgbClr val="EE8032"/>
              </a:buClr>
              <a:buFont typeface="Wingdings" pitchFamily="2" charset="2"/>
              <a:buChar char="Ø"/>
              <a:tabLst>
                <a:tab pos="617150" algn="l"/>
              </a:tabLst>
            </a:pPr>
            <a:r>
              <a:rPr lang="en-GB" sz="1400" dirty="0">
                <a:latin typeface="Trebuchet MS" pitchFamily="34" charset="0"/>
              </a:rPr>
              <a:t>Establishes national</a:t>
            </a:r>
            <a:r>
              <a:rPr lang="en-GB" sz="1400" dirty="0">
                <a:solidFill>
                  <a:srgbClr val="000000"/>
                </a:solidFill>
                <a:latin typeface="Trebuchet MS" pitchFamily="34" charset="0"/>
              </a:rPr>
              <a:t/>
            </a:r>
            <a:br>
              <a:rPr lang="en-GB" sz="1400" dirty="0">
                <a:solidFill>
                  <a:srgbClr val="000000"/>
                </a:solidFill>
                <a:latin typeface="Trebuchet MS" pitchFamily="34" charset="0"/>
              </a:rPr>
            </a:br>
            <a:r>
              <a:rPr lang="en-GB" sz="1400" dirty="0">
                <a:latin typeface="Trebuchet MS" pitchFamily="34" charset="0"/>
              </a:rPr>
              <a:t>responsibility </a:t>
            </a:r>
            <a:r>
              <a:rPr lang="en-GB" sz="1400" dirty="0">
                <a:solidFill>
                  <a:srgbClr val="000000"/>
                </a:solidFill>
                <a:latin typeface="Trebuchet MS" pitchFamily="34" charset="0"/>
              </a:rPr>
              <a:t>for nuclear safety</a:t>
            </a:r>
          </a:p>
          <a:p>
            <a:pPr marL="791459" lvl="1" indent="-339197">
              <a:lnSpc>
                <a:spcPts val="2275"/>
              </a:lnSpc>
              <a:spcBef>
                <a:spcPts val="594"/>
              </a:spcBef>
              <a:buClr>
                <a:srgbClr val="EE8032"/>
              </a:buClr>
              <a:buFont typeface="Wingdings" pitchFamily="2" charset="2"/>
              <a:buChar char="Ø"/>
              <a:tabLst>
                <a:tab pos="617150" algn="l"/>
              </a:tabLst>
            </a:pPr>
            <a:r>
              <a:rPr lang="en-GB" sz="1400" dirty="0">
                <a:solidFill>
                  <a:srgbClr val="000000"/>
                </a:solidFill>
                <a:latin typeface="Trebuchet MS" pitchFamily="34" charset="0"/>
              </a:rPr>
              <a:t>Reinforces </a:t>
            </a:r>
            <a:r>
              <a:rPr lang="en-GB" sz="1400" dirty="0">
                <a:latin typeface="Trebuchet MS" pitchFamily="34" charset="0"/>
              </a:rPr>
              <a:t>regulatory</a:t>
            </a:r>
            <a:br>
              <a:rPr lang="en-GB" sz="1400" dirty="0">
                <a:latin typeface="Trebuchet MS" pitchFamily="34" charset="0"/>
              </a:rPr>
            </a:br>
            <a:r>
              <a:rPr lang="en-GB" sz="1400" dirty="0">
                <a:latin typeface="Trebuchet MS" pitchFamily="34" charset="0"/>
              </a:rPr>
              <a:t>authorities</a:t>
            </a:r>
            <a:endParaRPr lang="en-GB" sz="1400" dirty="0">
              <a:solidFill>
                <a:srgbClr val="000000"/>
              </a:solidFill>
              <a:latin typeface="Trebuchet MS" pitchFamily="34" charset="0"/>
            </a:endParaRPr>
          </a:p>
          <a:p>
            <a:pPr marL="791459" lvl="1" indent="-339197">
              <a:lnSpc>
                <a:spcPts val="2275"/>
              </a:lnSpc>
              <a:spcBef>
                <a:spcPts val="594"/>
              </a:spcBef>
              <a:buClr>
                <a:srgbClr val="EE8032"/>
              </a:buClr>
              <a:buFont typeface="Wingdings" pitchFamily="2" charset="2"/>
              <a:buChar char="Ø"/>
              <a:tabLst>
                <a:tab pos="617150" algn="l"/>
              </a:tabLst>
            </a:pPr>
            <a:r>
              <a:rPr lang="en-GB" sz="1400" dirty="0">
                <a:latin typeface="Trebuchet MS" pitchFamily="34" charset="0"/>
              </a:rPr>
              <a:t>Transparency</a:t>
            </a:r>
            <a:r>
              <a:rPr lang="en-GB" sz="1400" dirty="0">
                <a:solidFill>
                  <a:srgbClr val="000000"/>
                </a:solidFill>
                <a:latin typeface="Trebuchet MS" pitchFamily="34" charset="0"/>
              </a:rPr>
              <a:t> (principles)</a:t>
            </a:r>
          </a:p>
          <a:p>
            <a:pPr marL="791459" lvl="1" indent="-339197">
              <a:lnSpc>
                <a:spcPts val="2275"/>
              </a:lnSpc>
              <a:spcBef>
                <a:spcPts val="594"/>
              </a:spcBef>
              <a:buClr>
                <a:srgbClr val="EE8032"/>
              </a:buClr>
              <a:buFont typeface="Wingdings" pitchFamily="2" charset="2"/>
              <a:buChar char="Ø"/>
              <a:tabLst>
                <a:tab pos="617150" algn="l"/>
              </a:tabLst>
            </a:pPr>
            <a:endParaRPr lang="fr-BE" sz="1400" dirty="0">
              <a:solidFill>
                <a:srgbClr val="000000"/>
              </a:solidFill>
              <a:latin typeface="Trebuchet MS" pitchFamily="34" charset="0"/>
            </a:endParaRPr>
          </a:p>
          <a:p>
            <a:pPr marL="791459" lvl="1" indent="-339197">
              <a:lnSpc>
                <a:spcPts val="2275"/>
              </a:lnSpc>
              <a:spcBef>
                <a:spcPts val="594"/>
              </a:spcBef>
              <a:buClr>
                <a:srgbClr val="EE8032"/>
              </a:buClr>
              <a:buFont typeface="Wingdings" pitchFamily="2" charset="2"/>
              <a:buChar char="Ø"/>
              <a:tabLst>
                <a:tab pos="617150" algn="l"/>
              </a:tabLst>
            </a:pPr>
            <a:endParaRPr lang="fr-BE" sz="1400" dirty="0">
              <a:solidFill>
                <a:srgbClr val="000000"/>
              </a:solidFill>
              <a:latin typeface="Trebuchet MS" pitchFamily="34" charset="0"/>
            </a:endParaRPr>
          </a:p>
          <a:p>
            <a:pPr defTabSz="904524">
              <a:lnSpc>
                <a:spcPct val="95000"/>
              </a:lnSpc>
              <a:spcBef>
                <a:spcPct val="40000"/>
              </a:spcBef>
              <a:defRPr/>
            </a:pPr>
            <a:r>
              <a:rPr lang="en-GB" sz="1400" b="1" dirty="0">
                <a:effectLst>
                  <a:outerShdw blurRad="38100" dist="38100" dir="2700000" algn="tl">
                    <a:srgbClr val="C0C0C0"/>
                  </a:outerShdw>
                </a:effectLst>
                <a:latin typeface="Trebuchet MS" pitchFamily="34" charset="0"/>
              </a:rPr>
              <a:t>Nuclear Waste Directive (</a:t>
            </a:r>
            <a:r>
              <a:rPr lang="en-GB" sz="1400" b="1" i="1" dirty="0">
                <a:effectLst>
                  <a:outerShdw blurRad="38100" dist="38100" dir="2700000" algn="tl">
                    <a:srgbClr val="C0C0C0"/>
                  </a:outerShdw>
                </a:effectLst>
                <a:latin typeface="Trebuchet MS" pitchFamily="34" charset="0"/>
              </a:rPr>
              <a:t>2011)</a:t>
            </a:r>
          </a:p>
          <a:p>
            <a:pPr marL="339197" indent="-339197">
              <a:lnSpc>
                <a:spcPts val="2374"/>
              </a:lnSpc>
              <a:spcBef>
                <a:spcPts val="1187"/>
              </a:spcBef>
              <a:buClr>
                <a:srgbClr val="EE8032"/>
              </a:buClr>
              <a:buFont typeface="Verdana" pitchFamily="34" charset="0"/>
              <a:buChar char="●"/>
              <a:tabLst>
                <a:tab pos="617150" algn="l"/>
              </a:tabLst>
            </a:pPr>
            <a:r>
              <a:rPr lang="en-GB" sz="1400" dirty="0">
                <a:solidFill>
                  <a:srgbClr val="000000"/>
                </a:solidFill>
                <a:latin typeface="Trebuchet MS" pitchFamily="34" charset="0"/>
              </a:rPr>
              <a:t>Key </a:t>
            </a:r>
            <a:r>
              <a:rPr lang="en-GB" sz="1400" dirty="0">
                <a:latin typeface="Trebuchet MS" pitchFamily="34" charset="0"/>
              </a:rPr>
              <a:t>features</a:t>
            </a:r>
            <a:r>
              <a:rPr lang="en-GB" sz="1400" dirty="0">
                <a:solidFill>
                  <a:srgbClr val="000000"/>
                </a:solidFill>
                <a:latin typeface="Trebuchet MS" pitchFamily="34" charset="0"/>
              </a:rPr>
              <a:t>:</a:t>
            </a:r>
          </a:p>
          <a:p>
            <a:pPr marL="791459" lvl="1" indent="-339197">
              <a:lnSpc>
                <a:spcPts val="2275"/>
              </a:lnSpc>
              <a:spcBef>
                <a:spcPts val="594"/>
              </a:spcBef>
              <a:buClr>
                <a:srgbClr val="EE8032"/>
              </a:buClr>
              <a:buFont typeface="Wingdings" pitchFamily="2" charset="2"/>
              <a:buChar char="Ø"/>
              <a:tabLst>
                <a:tab pos="617150" algn="l"/>
              </a:tabLst>
            </a:pPr>
            <a:r>
              <a:rPr lang="en-GB" sz="1400" dirty="0">
                <a:latin typeface="Trebuchet MS" pitchFamily="34" charset="0"/>
              </a:rPr>
              <a:t>legally binding standards </a:t>
            </a:r>
            <a:r>
              <a:rPr lang="en-GB" sz="1400" dirty="0">
                <a:solidFill>
                  <a:srgbClr val="000000"/>
                </a:solidFill>
                <a:latin typeface="Trebuchet MS" pitchFamily="34" charset="0"/>
              </a:rPr>
              <a:t>for management of radioactive waste and spent fuel</a:t>
            </a:r>
          </a:p>
          <a:p>
            <a:pPr marL="791459" lvl="1" indent="-339197">
              <a:lnSpc>
                <a:spcPts val="2275"/>
              </a:lnSpc>
              <a:spcBef>
                <a:spcPts val="594"/>
              </a:spcBef>
              <a:buClr>
                <a:srgbClr val="EE8032"/>
              </a:buClr>
              <a:buFont typeface="Wingdings" pitchFamily="2" charset="2"/>
              <a:buChar char="Ø"/>
              <a:tabLst>
                <a:tab pos="617150" algn="l"/>
              </a:tabLst>
            </a:pPr>
            <a:r>
              <a:rPr lang="en-GB" sz="1400" dirty="0">
                <a:solidFill>
                  <a:srgbClr val="000000"/>
                </a:solidFill>
                <a:latin typeface="Trebuchet MS" pitchFamily="34" charset="0"/>
              </a:rPr>
              <a:t>strict conditions on </a:t>
            </a:r>
            <a:r>
              <a:rPr lang="en-GB" sz="1400" dirty="0">
                <a:latin typeface="Trebuchet MS" pitchFamily="34" charset="0"/>
              </a:rPr>
              <a:t>exports outside the EU</a:t>
            </a:r>
          </a:p>
          <a:p>
            <a:pPr marL="791459" lvl="1" indent="-339197">
              <a:lnSpc>
                <a:spcPts val="2275"/>
              </a:lnSpc>
              <a:spcBef>
                <a:spcPts val="594"/>
              </a:spcBef>
              <a:buClr>
                <a:srgbClr val="EE8032"/>
              </a:buClr>
              <a:buFont typeface="Wingdings" pitchFamily="2" charset="2"/>
              <a:buChar char="Ø"/>
              <a:tabLst>
                <a:tab pos="617150" algn="l"/>
              </a:tabLst>
            </a:pPr>
            <a:r>
              <a:rPr lang="en-GB" sz="1400" dirty="0">
                <a:solidFill>
                  <a:srgbClr val="000000"/>
                </a:solidFill>
                <a:latin typeface="Trebuchet MS" pitchFamily="34" charset="0"/>
              </a:rPr>
              <a:t>promotes </a:t>
            </a:r>
            <a:r>
              <a:rPr lang="en-GB" sz="1400" dirty="0">
                <a:latin typeface="Trebuchet MS" pitchFamily="34" charset="0"/>
              </a:rPr>
              <a:t>public information and participation</a:t>
            </a:r>
          </a:p>
          <a:p>
            <a:pPr marL="339197" indent="-339197">
              <a:lnSpc>
                <a:spcPts val="2374"/>
              </a:lnSpc>
              <a:spcBef>
                <a:spcPts val="1187"/>
              </a:spcBef>
              <a:buClr>
                <a:srgbClr val="EE8032"/>
              </a:buClr>
              <a:buFont typeface="Verdana" pitchFamily="34" charset="0"/>
              <a:buChar char="●"/>
              <a:tabLst>
                <a:tab pos="617150" algn="l"/>
              </a:tabLst>
            </a:pPr>
            <a:r>
              <a:rPr lang="en-GB" sz="1400" dirty="0">
                <a:latin typeface="Trebuchet MS" pitchFamily="34" charset="0"/>
              </a:rPr>
              <a:t>Main bases</a:t>
            </a:r>
            <a:r>
              <a:rPr lang="en-GB" sz="1400" dirty="0">
                <a:solidFill>
                  <a:srgbClr val="000000"/>
                </a:solidFill>
                <a:latin typeface="Trebuchet MS" pitchFamily="34" charset="0"/>
              </a:rPr>
              <a:t>:</a:t>
            </a:r>
          </a:p>
          <a:p>
            <a:pPr marL="791459" lvl="1" indent="-339197">
              <a:lnSpc>
                <a:spcPts val="2275"/>
              </a:lnSpc>
              <a:spcBef>
                <a:spcPts val="594"/>
              </a:spcBef>
              <a:buClr>
                <a:srgbClr val="EE8032"/>
              </a:buClr>
              <a:buFont typeface="Wingdings" pitchFamily="2" charset="2"/>
              <a:buChar char="Ø"/>
              <a:tabLst>
                <a:tab pos="617150" algn="l"/>
              </a:tabLst>
            </a:pPr>
            <a:r>
              <a:rPr lang="en-GB" sz="1400" dirty="0">
                <a:latin typeface="Trebuchet MS" pitchFamily="34" charset="0"/>
              </a:rPr>
              <a:t>IAEA Safety Standards</a:t>
            </a:r>
          </a:p>
          <a:p>
            <a:pPr marL="791459" lvl="1" indent="-339197">
              <a:lnSpc>
                <a:spcPts val="2275"/>
              </a:lnSpc>
              <a:spcBef>
                <a:spcPts val="594"/>
              </a:spcBef>
              <a:buClr>
                <a:srgbClr val="EE8032"/>
              </a:buClr>
              <a:buFont typeface="Wingdings" pitchFamily="2" charset="2"/>
              <a:buChar char="Ø"/>
              <a:tabLst>
                <a:tab pos="617150" algn="l"/>
              </a:tabLst>
            </a:pPr>
            <a:r>
              <a:rPr lang="en-GB" sz="1400" dirty="0">
                <a:latin typeface="Trebuchet MS" pitchFamily="34" charset="0"/>
              </a:rPr>
              <a:t>Joint Convention on the</a:t>
            </a:r>
            <a:br>
              <a:rPr lang="en-GB" sz="1400" dirty="0">
                <a:latin typeface="Trebuchet MS" pitchFamily="34" charset="0"/>
              </a:rPr>
            </a:br>
            <a:r>
              <a:rPr lang="en-GB" sz="1400" dirty="0">
                <a:latin typeface="Trebuchet MS" pitchFamily="34" charset="0"/>
              </a:rPr>
              <a:t>safety of spent fuel and</a:t>
            </a:r>
            <a:br>
              <a:rPr lang="en-GB" sz="1400" dirty="0">
                <a:latin typeface="Trebuchet MS" pitchFamily="34" charset="0"/>
              </a:rPr>
            </a:br>
            <a:r>
              <a:rPr lang="en-GB" sz="1400" dirty="0">
                <a:latin typeface="Trebuchet MS" pitchFamily="34" charset="0"/>
              </a:rPr>
              <a:t>radioactive waste</a:t>
            </a:r>
            <a:br>
              <a:rPr lang="en-GB" sz="1400" dirty="0">
                <a:latin typeface="Trebuchet MS" pitchFamily="34" charset="0"/>
              </a:rPr>
            </a:br>
            <a:r>
              <a:rPr lang="en-GB" sz="1400" dirty="0">
                <a:latin typeface="Trebuchet MS" pitchFamily="34" charset="0"/>
              </a:rPr>
              <a:t>management</a:t>
            </a:r>
          </a:p>
          <a:p>
            <a:pPr>
              <a:lnSpc>
                <a:spcPct val="95000"/>
              </a:lnSpc>
              <a:spcBef>
                <a:spcPct val="40000"/>
              </a:spcBef>
            </a:pPr>
            <a:endParaRPr lang="en-US" sz="1400" dirty="0">
              <a:latin typeface="Trebuchet MS" pitchFamily="34" charset="0"/>
            </a:endParaRPr>
          </a:p>
          <a:p>
            <a:pPr marL="339197" indent="-339197">
              <a:lnSpc>
                <a:spcPts val="2374"/>
              </a:lnSpc>
              <a:spcBef>
                <a:spcPts val="1187"/>
              </a:spcBef>
              <a:buClr>
                <a:srgbClr val="EE8032"/>
              </a:buClr>
              <a:buFont typeface="Verdana" pitchFamily="34" charset="0"/>
              <a:buChar char="•"/>
            </a:pPr>
            <a:r>
              <a:rPr lang="en-GB" sz="1400" b="1" dirty="0">
                <a:latin typeface="Trebuchet MS" pitchFamily="34" charset="0"/>
              </a:rPr>
              <a:t>European Council mandate (March 2011)</a:t>
            </a:r>
          </a:p>
          <a:p>
            <a:pPr marL="791459" lvl="1" indent="-339197">
              <a:lnSpc>
                <a:spcPts val="2374"/>
              </a:lnSpc>
              <a:spcBef>
                <a:spcPts val="989"/>
              </a:spcBef>
              <a:buClr>
                <a:srgbClr val="EE8032"/>
              </a:buClr>
              <a:buFont typeface="Verdana" pitchFamily="34" charset="0"/>
              <a:buChar char="•"/>
            </a:pPr>
            <a:r>
              <a:rPr lang="en-GB" sz="1400" dirty="0">
                <a:latin typeface="Trebuchet MS" pitchFamily="34" charset="0"/>
              </a:rPr>
              <a:t>Participation: all 14 EU MSs with nuclear plants + Lithuania, Switzerland &amp; Ukraine</a:t>
            </a:r>
          </a:p>
          <a:p>
            <a:pPr marL="791459" lvl="1" indent="-339197">
              <a:lnSpc>
                <a:spcPts val="2374"/>
              </a:lnSpc>
              <a:spcBef>
                <a:spcPts val="989"/>
              </a:spcBef>
              <a:buClr>
                <a:srgbClr val="EE8032"/>
              </a:buClr>
              <a:buFont typeface="Verdana" pitchFamily="34" charset="0"/>
              <a:buChar char="•"/>
            </a:pPr>
            <a:r>
              <a:rPr lang="en-GB" sz="1400" dirty="0">
                <a:latin typeface="Trebuchet MS" pitchFamily="34" charset="0"/>
              </a:rPr>
              <a:t>Commission final report (October 2012):</a:t>
            </a:r>
          </a:p>
          <a:p>
            <a:pPr marL="1243721" lvl="2" indent="-339197">
              <a:lnSpc>
                <a:spcPts val="2275"/>
              </a:lnSpc>
              <a:spcBef>
                <a:spcPts val="495"/>
              </a:spcBef>
              <a:buClr>
                <a:srgbClr val="EE8032"/>
              </a:buClr>
              <a:buFont typeface="Wingdings" pitchFamily="2" charset="2"/>
              <a:buChar char="§"/>
            </a:pPr>
            <a:r>
              <a:rPr lang="en-GB" sz="1400" dirty="0">
                <a:latin typeface="Trebuchet MS" pitchFamily="34" charset="0"/>
              </a:rPr>
              <a:t>high level of safety, no urgent decisions needed</a:t>
            </a:r>
          </a:p>
          <a:p>
            <a:pPr marL="1243721" lvl="2" indent="-339197">
              <a:lnSpc>
                <a:spcPts val="2275"/>
              </a:lnSpc>
              <a:spcBef>
                <a:spcPts val="495"/>
              </a:spcBef>
              <a:buClr>
                <a:srgbClr val="EE8032"/>
              </a:buClr>
              <a:buFont typeface="Wingdings" pitchFamily="2" charset="2"/>
              <a:buChar char="§"/>
            </a:pPr>
            <a:r>
              <a:rPr lang="en-GB" sz="1400" dirty="0">
                <a:latin typeface="Trebuchet MS" pitchFamily="34" charset="0"/>
              </a:rPr>
              <a:t>significant and tangible improvements;</a:t>
            </a:r>
            <a:br>
              <a:rPr lang="en-GB" sz="1400" dirty="0">
                <a:latin typeface="Trebuchet MS" pitchFamily="34" charset="0"/>
              </a:rPr>
            </a:br>
            <a:r>
              <a:rPr lang="en-GB" sz="1400" dirty="0">
                <a:latin typeface="Trebuchet MS" pitchFamily="34" charset="0"/>
              </a:rPr>
              <a:t>weaknesses in frameworks and procedures and gaps in legal arrangements</a:t>
            </a:r>
          </a:p>
          <a:p>
            <a:pPr marL="791459" lvl="1" indent="-339197">
              <a:lnSpc>
                <a:spcPts val="2374"/>
              </a:lnSpc>
              <a:spcBef>
                <a:spcPts val="1187"/>
              </a:spcBef>
              <a:buClr>
                <a:srgbClr val="EE8032"/>
              </a:buClr>
              <a:buFont typeface="Verdana" pitchFamily="34" charset="0"/>
              <a:buChar char="•"/>
            </a:pPr>
            <a:r>
              <a:rPr lang="en-GB" sz="1400" dirty="0">
                <a:latin typeface="Trebuchet MS" pitchFamily="34" charset="0"/>
              </a:rPr>
              <a:t>National action plans (end 2012)</a:t>
            </a:r>
          </a:p>
          <a:p>
            <a:pPr marL="791459" lvl="1" indent="-339197">
              <a:lnSpc>
                <a:spcPts val="2374"/>
              </a:lnSpc>
              <a:spcBef>
                <a:spcPts val="1187"/>
              </a:spcBef>
              <a:buClr>
                <a:srgbClr val="EE8032"/>
              </a:buClr>
              <a:buFont typeface="Verdana" pitchFamily="34" charset="0"/>
              <a:buChar char="•"/>
            </a:pPr>
            <a:r>
              <a:rPr lang="en-GB" sz="1400" dirty="0">
                <a:latin typeface="Trebuchet MS" pitchFamily="34" charset="0"/>
              </a:rPr>
              <a:t>Peer review of national plans (April 2013)</a:t>
            </a:r>
          </a:p>
          <a:p>
            <a:pPr>
              <a:lnSpc>
                <a:spcPct val="95000"/>
              </a:lnSpc>
              <a:spcBef>
                <a:spcPct val="40000"/>
              </a:spcBef>
            </a:pPr>
            <a:endParaRPr lang="en-US" sz="1400" dirty="0">
              <a:latin typeface="Trebuchet MS" pitchFamily="34" charset="0"/>
            </a:endParaRPr>
          </a:p>
          <a:p>
            <a:pPr>
              <a:lnSpc>
                <a:spcPct val="95000"/>
              </a:lnSpc>
              <a:spcBef>
                <a:spcPct val="40000"/>
              </a:spcBef>
            </a:pPr>
            <a:endParaRPr lang="en-US" sz="1400" dirty="0">
              <a:latin typeface="Trebuchet MS" pitchFamily="34" charset="0"/>
            </a:endParaRPr>
          </a:p>
          <a:p>
            <a:pPr marL="339197" indent="-339197">
              <a:lnSpc>
                <a:spcPts val="2572"/>
              </a:lnSpc>
              <a:spcBef>
                <a:spcPts val="0"/>
              </a:spcBef>
              <a:buClr>
                <a:srgbClr val="EE8032"/>
              </a:buClr>
              <a:buFont typeface="Verdana" pitchFamily="34" charset="0"/>
              <a:buChar char="•"/>
            </a:pPr>
            <a:r>
              <a:rPr lang="en-GB" sz="1400" b="1" i="1" dirty="0">
                <a:effectLst>
                  <a:outerShdw blurRad="38100" dist="38100" dir="2700000" algn="tl">
                    <a:srgbClr val="000000">
                      <a:alpha val="43137"/>
                    </a:srgbClr>
                  </a:outerShdw>
                </a:effectLst>
                <a:latin typeface="Trebuchet MS" pitchFamily="34" charset="0"/>
              </a:rPr>
              <a:t>New</a:t>
            </a:r>
            <a:r>
              <a:rPr lang="en-GB" sz="1400" b="1" dirty="0">
                <a:effectLst>
                  <a:outerShdw blurRad="38100" dist="38100" dir="2700000" algn="tl">
                    <a:srgbClr val="000000">
                      <a:alpha val="43137"/>
                    </a:srgbClr>
                  </a:outerShdw>
                </a:effectLst>
                <a:latin typeface="Trebuchet MS" pitchFamily="34" charset="0"/>
              </a:rPr>
              <a:t> </a:t>
            </a:r>
            <a:r>
              <a:rPr lang="en-GB" sz="1400" b="1" dirty="0">
                <a:latin typeface="Trebuchet MS" pitchFamily="34" charset="0"/>
              </a:rPr>
              <a:t>Nuclear safety Directive</a:t>
            </a:r>
            <a:r>
              <a:rPr lang="en-GB" sz="1400" b="1" dirty="0">
                <a:solidFill>
                  <a:srgbClr val="000000"/>
                </a:solidFill>
                <a:latin typeface="Trebuchet MS" pitchFamily="34" charset="0"/>
              </a:rPr>
              <a:t>:</a:t>
            </a:r>
          </a:p>
          <a:p>
            <a:pPr marL="791459" lvl="1" indent="-339197">
              <a:lnSpc>
                <a:spcPts val="2374"/>
              </a:lnSpc>
              <a:spcBef>
                <a:spcPts val="594"/>
              </a:spcBef>
              <a:buClr>
                <a:srgbClr val="EE8032"/>
              </a:buClr>
              <a:buFont typeface="Wingdings" pitchFamily="2" charset="2"/>
              <a:buChar char="§"/>
            </a:pPr>
            <a:r>
              <a:rPr lang="en-GB" sz="1400" dirty="0">
                <a:latin typeface="Trebuchet MS" pitchFamily="34" charset="0"/>
              </a:rPr>
              <a:t>Consultation of the public and stakeholders:</a:t>
            </a:r>
            <a:r>
              <a:rPr lang="en-GB" sz="1400" dirty="0">
                <a:solidFill>
                  <a:srgbClr val="000000"/>
                </a:solidFill>
                <a:latin typeface="Trebuchet MS" pitchFamily="34" charset="0"/>
              </a:rPr>
              <a:t/>
            </a:r>
            <a:br>
              <a:rPr lang="en-GB" sz="1400" dirty="0">
                <a:solidFill>
                  <a:srgbClr val="000000"/>
                </a:solidFill>
                <a:latin typeface="Trebuchet MS" pitchFamily="34" charset="0"/>
              </a:rPr>
            </a:br>
            <a:r>
              <a:rPr lang="en-GB" sz="1400" dirty="0" err="1">
                <a:latin typeface="Trebuchet MS" pitchFamily="34" charset="0"/>
              </a:rPr>
              <a:t>Euratom</a:t>
            </a:r>
            <a:r>
              <a:rPr lang="en-GB" sz="1400" dirty="0">
                <a:latin typeface="Trebuchet MS" pitchFamily="34" charset="0"/>
              </a:rPr>
              <a:t> Article 31 Group, European Nuclear Safety Regulators' Group</a:t>
            </a:r>
            <a:r>
              <a:rPr lang="en-GB" sz="1400" dirty="0">
                <a:solidFill>
                  <a:srgbClr val="000000"/>
                </a:solidFill>
                <a:latin typeface="Trebuchet MS" pitchFamily="34" charset="0"/>
              </a:rPr>
              <a:t>…</a:t>
            </a:r>
          </a:p>
          <a:p>
            <a:pPr marL="791459" lvl="1" indent="-339197">
              <a:lnSpc>
                <a:spcPts val="2374"/>
              </a:lnSpc>
              <a:spcBef>
                <a:spcPts val="594"/>
              </a:spcBef>
              <a:buClr>
                <a:srgbClr val="EE8032"/>
              </a:buClr>
              <a:buFont typeface="Wingdings" pitchFamily="2" charset="2"/>
              <a:buChar char="§"/>
            </a:pPr>
            <a:r>
              <a:rPr lang="en-GB" sz="1400" dirty="0">
                <a:solidFill>
                  <a:srgbClr val="000000"/>
                </a:solidFill>
                <a:latin typeface="Trebuchet MS" pitchFamily="34" charset="0"/>
              </a:rPr>
              <a:t>Commission </a:t>
            </a:r>
            <a:r>
              <a:rPr lang="en-GB" sz="1400" dirty="0">
                <a:latin typeface="Trebuchet MS" pitchFamily="34" charset="0"/>
              </a:rPr>
              <a:t>proposal to the Council</a:t>
            </a:r>
            <a:r>
              <a:rPr lang="en-GB" sz="1400" dirty="0">
                <a:solidFill>
                  <a:srgbClr val="000000"/>
                </a:solidFill>
                <a:latin typeface="Trebuchet MS" pitchFamily="34" charset="0"/>
              </a:rPr>
              <a:t>:</a:t>
            </a:r>
          </a:p>
          <a:p>
            <a:pPr marL="1243721" lvl="2" indent="-339197">
              <a:lnSpc>
                <a:spcPts val="2176"/>
              </a:lnSpc>
              <a:spcBef>
                <a:spcPts val="594"/>
              </a:spcBef>
              <a:buClr>
                <a:srgbClr val="EE8032"/>
              </a:buClr>
              <a:buFont typeface="Wingdings" panose="05000000000000000000" pitchFamily="2" charset="2"/>
              <a:buChar char="Ø"/>
            </a:pPr>
            <a:r>
              <a:rPr lang="en-GB" sz="1400" dirty="0">
                <a:latin typeface="Trebuchet MS" pitchFamily="34" charset="0"/>
              </a:rPr>
              <a:t>strengthening existing safety principles by introducing safety objectives</a:t>
            </a:r>
          </a:p>
          <a:p>
            <a:pPr marL="1243721" lvl="2" indent="-339197">
              <a:lnSpc>
                <a:spcPts val="2176"/>
              </a:lnSpc>
              <a:spcBef>
                <a:spcPts val="594"/>
              </a:spcBef>
              <a:buClr>
                <a:srgbClr val="EE8032"/>
              </a:buClr>
              <a:buFont typeface="Wingdings" panose="05000000000000000000" pitchFamily="2" charset="2"/>
              <a:buChar char="Ø"/>
            </a:pPr>
            <a:r>
              <a:rPr lang="en-GB" sz="1400" dirty="0">
                <a:latin typeface="Trebuchet MS" pitchFamily="34" charset="0"/>
              </a:rPr>
              <a:t>permanent system of peer-reviews</a:t>
            </a:r>
          </a:p>
          <a:p>
            <a:pPr marL="1243721" lvl="2" indent="-339197">
              <a:lnSpc>
                <a:spcPts val="2176"/>
              </a:lnSpc>
              <a:spcBef>
                <a:spcPts val="594"/>
              </a:spcBef>
              <a:buClr>
                <a:srgbClr val="EE8032"/>
              </a:buClr>
              <a:buFont typeface="Wingdings" panose="05000000000000000000" pitchFamily="2" charset="2"/>
              <a:buChar char="Ø"/>
            </a:pPr>
            <a:r>
              <a:rPr lang="en-GB" sz="1400" dirty="0">
                <a:latin typeface="Trebuchet MS" pitchFamily="34" charset="0"/>
              </a:rPr>
              <a:t>on-site emergency preparedness and response</a:t>
            </a:r>
          </a:p>
          <a:p>
            <a:pPr marL="1243721" lvl="2" indent="-339197">
              <a:lnSpc>
                <a:spcPts val="2176"/>
              </a:lnSpc>
              <a:spcBef>
                <a:spcPts val="594"/>
              </a:spcBef>
              <a:buClr>
                <a:srgbClr val="EE8032"/>
              </a:buClr>
              <a:buFont typeface="Wingdings" panose="05000000000000000000" pitchFamily="2" charset="2"/>
              <a:buChar char="Ø"/>
            </a:pPr>
            <a:r>
              <a:rPr lang="en-GB" sz="1400" dirty="0">
                <a:latin typeface="Trebuchet MS" pitchFamily="34" charset="0"/>
              </a:rPr>
              <a:t>nuclear safety governance: role and independence of regulatory authorities</a:t>
            </a:r>
          </a:p>
          <a:p>
            <a:pPr marL="1243721" lvl="2" indent="-339197">
              <a:lnSpc>
                <a:spcPts val="2176"/>
              </a:lnSpc>
              <a:spcBef>
                <a:spcPts val="594"/>
              </a:spcBef>
              <a:buClr>
                <a:srgbClr val="EE8032"/>
              </a:buClr>
              <a:buFont typeface="Wingdings" panose="05000000000000000000" pitchFamily="2" charset="2"/>
              <a:buChar char="Ø"/>
            </a:pPr>
            <a:r>
              <a:rPr lang="en-GB" sz="1400" dirty="0">
                <a:latin typeface="Trebuchet MS" pitchFamily="34" charset="0"/>
              </a:rPr>
              <a:t>openness and transparency</a:t>
            </a:r>
          </a:p>
          <a:p>
            <a:pPr>
              <a:lnSpc>
                <a:spcPct val="95000"/>
              </a:lnSpc>
              <a:spcBef>
                <a:spcPct val="40000"/>
              </a:spcBef>
            </a:pPr>
            <a:endParaRPr lang="en-US" sz="1400" dirty="0">
              <a:latin typeface="Trebuchet MS" pitchFamily="34" charset="0"/>
            </a:endParaRPr>
          </a:p>
          <a:p>
            <a:pPr marL="339197" indent="-339197">
              <a:spcBef>
                <a:spcPts val="1187"/>
              </a:spcBef>
              <a:buClr>
                <a:srgbClr val="EE8032"/>
              </a:buClr>
              <a:buFont typeface="Verdana" pitchFamily="34" charset="0"/>
              <a:buChar char="•"/>
            </a:pPr>
            <a:r>
              <a:rPr lang="en-GB" sz="1400" b="1" dirty="0">
                <a:latin typeface="Trebuchet MS" pitchFamily="34" charset="0"/>
              </a:rPr>
              <a:t>Nuclear insurance and liability:</a:t>
            </a:r>
          </a:p>
          <a:p>
            <a:pPr marL="791459" lvl="1" indent="-339197">
              <a:spcBef>
                <a:spcPts val="594"/>
              </a:spcBef>
              <a:buClr>
                <a:srgbClr val="EE8032"/>
              </a:buClr>
              <a:buFont typeface="Wingdings" pitchFamily="2" charset="2"/>
              <a:buChar char="Ø"/>
            </a:pPr>
            <a:r>
              <a:rPr lang="en-GB" sz="1400" dirty="0">
                <a:latin typeface="Trebuchet MS" pitchFamily="34" charset="0"/>
              </a:rPr>
              <a:t>Disparities in victims' treatment across the EU</a:t>
            </a:r>
          </a:p>
          <a:p>
            <a:pPr marL="791459" lvl="1" indent="-339197">
              <a:spcBef>
                <a:spcPts val="594"/>
              </a:spcBef>
              <a:buClr>
                <a:srgbClr val="EE8032"/>
              </a:buClr>
              <a:buFont typeface="Wingdings" pitchFamily="2" charset="2"/>
              <a:buChar char="Ø"/>
            </a:pPr>
            <a:r>
              <a:rPr lang="en-GB" sz="1400" dirty="0">
                <a:latin typeface="Trebuchet MS" pitchFamily="34" charset="0"/>
              </a:rPr>
              <a:t>Possible competition issues</a:t>
            </a:r>
          </a:p>
          <a:p>
            <a:pPr marL="1243721" lvl="2" indent="-339197">
              <a:spcBef>
                <a:spcPts val="594"/>
              </a:spcBef>
              <a:buClr>
                <a:srgbClr val="EE8032"/>
              </a:buClr>
              <a:buFont typeface="Wingdings" pitchFamily="2" charset="2"/>
              <a:buChar char="§"/>
            </a:pPr>
            <a:r>
              <a:rPr lang="en-GB" sz="1400" dirty="0">
                <a:latin typeface="Trebuchet MS" pitchFamily="34" charset="0"/>
              </a:rPr>
              <a:t>Commission proposal end 2013 (after</a:t>
            </a:r>
            <a:br>
              <a:rPr lang="en-GB" sz="1400" dirty="0">
                <a:latin typeface="Trebuchet MS" pitchFamily="34" charset="0"/>
              </a:rPr>
            </a:br>
            <a:r>
              <a:rPr lang="en-GB" sz="1400" dirty="0">
                <a:latin typeface="Trebuchet MS" pitchFamily="34" charset="0"/>
              </a:rPr>
              <a:t>public consultation and impact assessment</a:t>
            </a:r>
            <a:r>
              <a:rPr lang="en-GB" sz="1400" b="1" dirty="0">
                <a:latin typeface="Trebuchet MS" pitchFamily="34" charset="0"/>
              </a:rPr>
              <a:t>)</a:t>
            </a:r>
          </a:p>
          <a:p>
            <a:pPr marL="339197" indent="-339197">
              <a:spcBef>
                <a:spcPts val="1781"/>
              </a:spcBef>
              <a:buClr>
                <a:srgbClr val="EE8032"/>
              </a:buClr>
              <a:buFont typeface="Verdana" pitchFamily="34" charset="0"/>
              <a:buChar char="•"/>
            </a:pPr>
            <a:r>
              <a:rPr lang="en-GB" sz="1400" b="1" dirty="0">
                <a:latin typeface="Trebuchet MS" pitchFamily="34" charset="0"/>
              </a:rPr>
              <a:t>Off-site emergency preparedness &amp; response:</a:t>
            </a:r>
            <a:endParaRPr lang="en-GB" sz="1400" b="1" dirty="0">
              <a:solidFill>
                <a:srgbClr val="FF0000"/>
              </a:solidFill>
              <a:latin typeface="Trebuchet MS" pitchFamily="34" charset="0"/>
            </a:endParaRPr>
          </a:p>
          <a:p>
            <a:pPr marL="791459" lvl="1" indent="-339197">
              <a:spcBef>
                <a:spcPts val="594"/>
              </a:spcBef>
              <a:buClr>
                <a:srgbClr val="EE8032"/>
              </a:buClr>
              <a:buFont typeface="Wingdings" pitchFamily="2" charset="2"/>
              <a:buChar char="§"/>
            </a:pPr>
            <a:r>
              <a:rPr lang="en-GB" sz="1400" dirty="0" err="1">
                <a:latin typeface="Trebuchet MS" pitchFamily="34" charset="0"/>
              </a:rPr>
              <a:t>ongoing</a:t>
            </a:r>
            <a:r>
              <a:rPr lang="en-GB" sz="1400" dirty="0">
                <a:latin typeface="Trebuchet MS" pitchFamily="34" charset="0"/>
              </a:rPr>
              <a:t>: a review of arrangements in the EU</a:t>
            </a:r>
            <a:br>
              <a:rPr lang="en-GB" sz="1400" dirty="0">
                <a:latin typeface="Trebuchet MS" pitchFamily="34" charset="0"/>
              </a:rPr>
            </a:br>
            <a:r>
              <a:rPr lang="en-GB" sz="1400" dirty="0">
                <a:latin typeface="Trebuchet MS" pitchFamily="34" charset="0"/>
              </a:rPr>
              <a:t>and in neighbouring countries</a:t>
            </a:r>
          </a:p>
          <a:p>
            <a:pPr marL="791459" lvl="1" indent="-339197">
              <a:spcBef>
                <a:spcPts val="594"/>
              </a:spcBef>
              <a:buClr>
                <a:srgbClr val="EE8032"/>
              </a:buClr>
              <a:buFont typeface="Wingdings" pitchFamily="2" charset="2"/>
              <a:buChar char="§"/>
            </a:pPr>
            <a:r>
              <a:rPr lang="en-GB" sz="1400" dirty="0">
                <a:latin typeface="Trebuchet MS" pitchFamily="34" charset="0"/>
              </a:rPr>
              <a:t>end 2013: proposals for improvements</a:t>
            </a:r>
          </a:p>
          <a:p>
            <a:pPr>
              <a:lnSpc>
                <a:spcPct val="95000"/>
              </a:lnSpc>
              <a:spcBef>
                <a:spcPct val="40000"/>
              </a:spcBef>
            </a:pPr>
            <a:endParaRPr lang="en-US" sz="1400" dirty="0">
              <a:latin typeface="Trebuchet MS" pitchFamily="34" charset="0"/>
            </a:endParaRPr>
          </a:p>
          <a:p>
            <a:pPr>
              <a:lnSpc>
                <a:spcPct val="95000"/>
              </a:lnSpc>
              <a:spcBef>
                <a:spcPct val="40000"/>
              </a:spcBef>
            </a:pPr>
            <a:endParaRPr lang="en-US" sz="1400" dirty="0">
              <a:latin typeface="Trebuchet M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14EFEC10-A7B0-44F4-87C2-0DD818BDC224}" type="slidenum">
              <a:rPr lang="en-GB" sz="1200">
                <a:solidFill>
                  <a:prstClr val="black"/>
                </a:solidFill>
                <a:latin typeface="Arial" charset="0"/>
              </a:rPr>
              <a:pPr eaLnBrk="1" hangingPunct="1"/>
              <a:t>17</a:t>
            </a:fld>
            <a:endParaRPr lang="en-GB" sz="120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0"/>
              </a:spcBef>
            </a:pPr>
            <a:endParaRPr lang="en-US" b="0" dirty="0" smtClean="0">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0FB49F77-D77E-44D5-8F19-6599FB8DF142}" type="slidenum">
              <a:rPr lang="en-GB" sz="1200">
                <a:solidFill>
                  <a:srgbClr val="000000"/>
                </a:solidFill>
                <a:latin typeface="Arial" charset="0"/>
              </a:rPr>
              <a:pPr eaLnBrk="1" hangingPunct="1"/>
              <a:t>18</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GB" sz="1200" kern="1200" dirty="0" smtClean="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0FB49F77-D77E-44D5-8F19-6599FB8DF142}" type="slidenum">
              <a:rPr lang="en-GB" sz="1200">
                <a:solidFill>
                  <a:srgbClr val="000000"/>
                </a:solidFill>
                <a:latin typeface="Arial" charset="0"/>
              </a:rPr>
              <a:pPr eaLnBrk="1" hangingPunct="1"/>
              <a:t>19</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fr-BE" sz="1200" b="1" i="0" u="sng" kern="1200" dirty="0" smtClean="0">
                <a:solidFill>
                  <a:schemeClr val="tx1"/>
                </a:solidFill>
                <a:effectLst/>
                <a:latin typeface="Arial" charset="0"/>
                <a:ea typeface="+mn-ea"/>
                <a:cs typeface="+mn-cs"/>
              </a:rPr>
              <a:t>BACKGROUND:</a:t>
            </a:r>
            <a:endParaRPr lang="en-GB" sz="1200" b="1" i="0" u="sng" kern="1200" dirty="0" smtClean="0">
              <a:solidFill>
                <a:schemeClr val="tx1"/>
              </a:solidFill>
              <a:effectLst/>
              <a:latin typeface="Arial" charset="0"/>
              <a:ea typeface="+mn-ea"/>
              <a:cs typeface="+mn-cs"/>
            </a:endParaRP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On which specifications were the stress tests based?</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stress tests were launched on a </a:t>
            </a:r>
            <a:r>
              <a:rPr lang="en-GB" sz="1200" kern="1200" dirty="0" err="1" smtClean="0">
                <a:solidFill>
                  <a:schemeClr val="tx1"/>
                </a:solidFill>
                <a:effectLst/>
                <a:latin typeface="Arial" charset="0"/>
                <a:ea typeface="+mn-ea"/>
                <a:cs typeface="+mn-cs"/>
              </a:rPr>
              <a:t>volontary</a:t>
            </a:r>
            <a:r>
              <a:rPr lang="en-GB" sz="1200" kern="1200" dirty="0" smtClean="0">
                <a:solidFill>
                  <a:schemeClr val="tx1"/>
                </a:solidFill>
                <a:effectLst/>
                <a:latin typeface="Arial" charset="0"/>
                <a:ea typeface="+mn-ea"/>
                <a:cs typeface="+mn-cs"/>
              </a:rPr>
              <a:t> basis, as an immediate response to the Fukushima accident. The stress tests method, as defined by ENSREG and the Commission, was designed on the basis of the first lessons learned from the accident.</a:t>
            </a:r>
          </a:p>
          <a:p>
            <a:pPr lvl="0"/>
            <a:r>
              <a:rPr lang="en-GB" sz="1200" kern="1200" dirty="0" smtClean="0">
                <a:solidFill>
                  <a:schemeClr val="tx1"/>
                </a:solidFill>
                <a:effectLst/>
                <a:latin typeface="Arial" charset="0"/>
                <a:ea typeface="+mn-ea"/>
                <a:cs typeface="+mn-cs"/>
              </a:rPr>
              <a:t>The main aim of the tests was:</a:t>
            </a:r>
          </a:p>
          <a:p>
            <a:pPr lvl="0"/>
            <a:r>
              <a:rPr lang="en-GB" sz="1200" kern="1200" dirty="0" smtClean="0">
                <a:solidFill>
                  <a:schemeClr val="tx1"/>
                </a:solidFill>
                <a:effectLst/>
                <a:latin typeface="Arial" charset="0"/>
                <a:ea typeface="+mn-ea"/>
                <a:cs typeface="+mn-cs"/>
              </a:rPr>
              <a:t>to assess the safety and robustness of NPPs in case of extreme natural events shutting down the normal safety functions of the plant and,</a:t>
            </a:r>
          </a:p>
          <a:p>
            <a:pPr lvl="0"/>
            <a:r>
              <a:rPr lang="en-GB" sz="1200" kern="1200" dirty="0" smtClean="0">
                <a:solidFill>
                  <a:schemeClr val="tx1"/>
                </a:solidFill>
                <a:effectLst/>
                <a:latin typeface="Arial" charset="0"/>
                <a:ea typeface="+mn-ea"/>
                <a:cs typeface="+mn-cs"/>
              </a:rPr>
              <a:t>to assess the ability of NPPs to deal with severe accidents. </a:t>
            </a:r>
          </a:p>
          <a:p>
            <a:pPr lvl="0"/>
            <a:r>
              <a:rPr lang="en-GB" sz="1200" kern="1200" dirty="0" smtClean="0">
                <a:solidFill>
                  <a:schemeClr val="tx1"/>
                </a:solidFill>
                <a:effectLst/>
                <a:latin typeface="Arial" charset="0"/>
                <a:ea typeface="+mn-ea"/>
                <a:cs typeface="+mn-cs"/>
              </a:rPr>
              <a:t>The tests evaluated the reaction of a NPP when facing such extreme situations and verified what mitigating measures were chosen and how effective these would be. A defence-in-depth logic was applied: initiating events, consequential loss of safety functions, management of severe accidents.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How did you check the safety of the NPPs?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Stress tests took place in the form of a 3 steps approach:</a:t>
            </a:r>
          </a:p>
          <a:p>
            <a:pPr lvl="0"/>
            <a:r>
              <a:rPr lang="en-GB" sz="1200" u="sng" kern="1200" dirty="0" smtClean="0">
                <a:solidFill>
                  <a:schemeClr val="tx1"/>
                </a:solidFill>
                <a:effectLst/>
                <a:latin typeface="Arial" charset="0"/>
                <a:ea typeface="+mn-ea"/>
                <a:cs typeface="+mn-cs"/>
              </a:rPr>
              <a:t>First step</a:t>
            </a:r>
            <a:r>
              <a:rPr lang="en-GB" sz="1200" kern="1200" dirty="0" smtClean="0">
                <a:solidFill>
                  <a:schemeClr val="tx1"/>
                </a:solidFill>
                <a:effectLst/>
                <a:latin typeface="Arial" charset="0"/>
                <a:ea typeface="+mn-ea"/>
                <a:cs typeface="+mn-cs"/>
              </a:rPr>
              <a:t>: the operators performed a self-assessment and made proposals for safety improvements, following the ENSREG specifications. </a:t>
            </a:r>
          </a:p>
          <a:p>
            <a:pPr lvl="0"/>
            <a:r>
              <a:rPr lang="en-GB" sz="1200" u="sng" kern="1200" dirty="0" smtClean="0">
                <a:solidFill>
                  <a:schemeClr val="tx1"/>
                </a:solidFill>
                <a:effectLst/>
                <a:latin typeface="Arial" charset="0"/>
                <a:ea typeface="+mn-ea"/>
                <a:cs typeface="+mn-cs"/>
              </a:rPr>
              <a:t>Second step:</a:t>
            </a:r>
            <a:r>
              <a:rPr lang="en-GB" sz="1200" kern="1200" dirty="0" smtClean="0">
                <a:solidFill>
                  <a:schemeClr val="tx1"/>
                </a:solidFill>
                <a:effectLst/>
                <a:latin typeface="Arial" charset="0"/>
                <a:ea typeface="+mn-ea"/>
                <a:cs typeface="+mn-cs"/>
              </a:rPr>
              <a:t> the operators’ assessments were reviewed by the national regulators, who also issued requirements and recommendations,</a:t>
            </a:r>
          </a:p>
          <a:p>
            <a:pPr lvl="0"/>
            <a:r>
              <a:rPr lang="en-GB" sz="1200" u="sng" kern="1200" dirty="0" smtClean="0">
                <a:solidFill>
                  <a:schemeClr val="tx1"/>
                </a:solidFill>
                <a:effectLst/>
                <a:latin typeface="Arial" charset="0"/>
                <a:ea typeface="+mn-ea"/>
                <a:cs typeface="+mn-cs"/>
              </a:rPr>
              <a:t>Third step</a:t>
            </a:r>
            <a:r>
              <a:rPr lang="en-GB" sz="1200" kern="1200" dirty="0" smtClean="0">
                <a:solidFill>
                  <a:schemeClr val="tx1"/>
                </a:solidFill>
                <a:effectLst/>
                <a:latin typeface="Arial" charset="0"/>
                <a:ea typeface="+mn-ea"/>
                <a:cs typeface="+mn-cs"/>
              </a:rPr>
              <a:t>: A European peer review of the national reports was performed by experts from nuclear and non-nuclear Member States (MS), as the last step of the process. The objectives of the peer review were to assess the compliance of the stress tests with the ENSREG specifications and to check that no important problem had been overlooked. In addition, it identified good practices, weaknesses and recommendations to increase plant robustness.</a:t>
            </a:r>
          </a:p>
          <a:p>
            <a:pPr lvl="0"/>
            <a:r>
              <a:rPr lang="en-GB" sz="1200" kern="1200" dirty="0" smtClean="0">
                <a:solidFill>
                  <a:schemeClr val="tx1"/>
                </a:solidFill>
                <a:effectLst/>
                <a:latin typeface="Arial" charset="0"/>
                <a:ea typeface="+mn-ea"/>
                <a:cs typeface="+mn-cs"/>
              </a:rPr>
              <a:t>The stress tests have now been successfully finalised and all our efforts should now focus on a swift and consistent implementation of the recommendations of the stress tests by all participating countries. </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the stress tests physical or administrative in nature? </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sequence of work of the stress tests involved both physical and administrative actions, performed either directly at nuclear power plants or at topical expert meetings.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Have all plants been checked? Did experts carry out tests on the spot?</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Yes. In the first phase, all plants were assessed by their respective operators. These assessments were then checked by the respective national regulators, including on-site checks. </a:t>
            </a:r>
          </a:p>
          <a:p>
            <a:pPr lvl="0"/>
            <a:r>
              <a:rPr lang="en-GB" sz="1200" kern="1200" dirty="0" smtClean="0">
                <a:solidFill>
                  <a:schemeClr val="tx1"/>
                </a:solidFill>
                <a:effectLst/>
                <a:latin typeface="Arial" charset="0"/>
                <a:ea typeface="+mn-ea"/>
                <a:cs typeface="+mn-cs"/>
              </a:rPr>
              <a:t>Finally, the peer review phase covered all plants based on the national reports submitted to the Commission, country presentations at the peer review meetings and additional questions to the regulators and the operators in the course of the country visits. 23 NPP sites in the EU (~36% of EU total) consisting of 54 reactor units (~37% of EU total) were physically visited by the peer review teams and in the course of the additional visits held in September.</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Can the Commission provide copies of the checklists used to carry out these stress tests, the official reports and the findings?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Detailed background information, including the stress tests specifications, the country specific reports and the ENSREG peer review report, can be found in the ENSREG web page.</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terrorist attacks covered by the stress tests?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No, prevention and response to incidents due to malevolent or terrorist acts are not part of the mandate of ENSREG. </a:t>
            </a:r>
          </a:p>
          <a:p>
            <a:pPr lvl="0"/>
            <a:r>
              <a:rPr lang="en-GB" sz="1200" kern="1200" dirty="0" smtClean="0">
                <a:solidFill>
                  <a:schemeClr val="tx1"/>
                </a:solidFill>
                <a:effectLst/>
                <a:latin typeface="Arial" charset="0"/>
                <a:ea typeface="+mn-ea"/>
                <a:cs typeface="+mn-cs"/>
              </a:rPr>
              <a:t>Risks due to security threats were considered in the framework of an Ad Hoc Group on Nuclear Security (AHGNS) specifically set up by the Council of the EU in July 2011. In contrast to the ENSREG safety assessments, the AHGNS did not look at individual installations but assessed the state of nuclear security in the EU as a whole, by looking at methodologies for the protection of NPPs, including preventive measures.</a:t>
            </a:r>
          </a:p>
          <a:p>
            <a:pPr lvl="0"/>
            <a:r>
              <a:rPr lang="en-GB" sz="1200" kern="1200" dirty="0" smtClean="0">
                <a:solidFill>
                  <a:schemeClr val="tx1"/>
                </a:solidFill>
                <a:effectLst/>
                <a:latin typeface="Arial" charset="0"/>
                <a:ea typeface="+mn-ea"/>
                <a:cs typeface="+mn-cs"/>
              </a:rPr>
              <a:t>In its final and public report, the AHGNS encouraged close cooperation and the exchange of existing practices between MS and identified possible methodological improvements, on the basis of good practices in the existing IAEA guidance.</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Airplane crashes covered?</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While the focus of the stress tests was on extreme natural events such as earthquakes and flooding, other accident scenarios – extreme weather conditions or aircraft crashes – have also been taken into account to some extent. Thus, effects of airplane crashes on the safety of nuclear power plants were assessed indirectly during this review exercise.</a:t>
            </a:r>
          </a:p>
          <a:p>
            <a:pPr lvl="0"/>
            <a:r>
              <a:rPr lang="en-GB" sz="1200" kern="1200" dirty="0" smtClean="0">
                <a:solidFill>
                  <a:schemeClr val="tx1"/>
                </a:solidFill>
                <a:effectLst/>
                <a:latin typeface="Arial" charset="0"/>
                <a:ea typeface="+mn-ea"/>
                <a:cs typeface="+mn-cs"/>
              </a:rPr>
              <a:t>To further address this issue, the Commission organised on 25 September 2012 a seminar in Luxembourg with 45 participants representing nuclear safety regulators from 18 EU MS, from Switzerland, the USA and Japan.</a:t>
            </a:r>
          </a:p>
          <a:p>
            <a:pPr lvl="0"/>
            <a:r>
              <a:rPr lang="en-GB" sz="1200" kern="1200" dirty="0" smtClean="0">
                <a:solidFill>
                  <a:schemeClr val="tx1"/>
                </a:solidFill>
                <a:effectLst/>
                <a:latin typeface="Arial" charset="0"/>
                <a:ea typeface="+mn-ea"/>
                <a:cs typeface="+mn-cs"/>
              </a:rPr>
              <a:t>Some MS, i.e. Belgium, Germany, the Netherlands, and Slovenia also chose to extend the scope of work of their national Stress Tests to all aspects of aircraft crashes.</a:t>
            </a:r>
          </a:p>
          <a:p>
            <a:pPr lvl="0"/>
            <a:r>
              <a:rPr lang="en-GB" sz="1200" kern="1200" dirty="0" smtClean="0">
                <a:solidFill>
                  <a:schemeClr val="tx1"/>
                </a:solidFill>
                <a:effectLst/>
                <a:latin typeface="Arial" charset="0"/>
                <a:ea typeface="+mn-ea"/>
                <a:cs typeface="+mn-cs"/>
              </a:rPr>
              <a:t>The security aspects of airplane crashes were assessed in the framework of the AHGNS, which held thematic discussions on intentional aircraft crashes on nuclear facilities. </a:t>
            </a:r>
          </a:p>
          <a:p>
            <a:pPr lvl="0"/>
            <a:r>
              <a:rPr lang="en-GB" sz="1200" kern="1200" dirty="0" smtClean="0">
                <a:solidFill>
                  <a:schemeClr val="tx1"/>
                </a:solidFill>
                <a:effectLst/>
                <a:latin typeface="Arial" charset="0"/>
                <a:ea typeface="+mn-ea"/>
                <a:cs typeface="+mn-cs"/>
              </a:rPr>
              <a:t>The report of the group identifies a number of good practices to be followed by MS regarding the prevention of malevolent aircraft crashes.</a:t>
            </a:r>
            <a:r>
              <a:rPr lang="en-GB" sz="1200" i="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Why were evacuation plans for the people living in the neighbourhood of NPPs not covered by the stress tests?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While on-site emergency management in case of a severe accident was one of the main topics covered by the stress tests, off-site emergency management, which is not under the responsibility of nuclear safety regulators, was not included in the stress tests' specifications.</a:t>
            </a:r>
          </a:p>
          <a:p>
            <a:pPr lvl="0"/>
            <a:r>
              <a:rPr lang="en-GB" sz="1200" kern="1200" dirty="0" smtClean="0">
                <a:solidFill>
                  <a:schemeClr val="tx1"/>
                </a:solidFill>
                <a:effectLst/>
                <a:latin typeface="Arial" charset="0"/>
                <a:ea typeface="+mn-ea"/>
                <a:cs typeface="+mn-cs"/>
              </a:rPr>
              <a:t>Off-site emergency preparedness and response is one of the issues on which the Commission and ENSREG agreed to focus, following the stress tests. The Commission has in particular started a study on the "Review of Current Off-Site Nuclear Emergency Preparedness and Response Arrangements in EU MS and Neighbouring Countries".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What were the overall costs for planning, implementing and following up the nuclear power station stress tests? What precise costs will be borne by the Commission?</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With regard to all 17 participating countries (15 EU MS, Switzerland and Ukraine), the costs of the national assessments of the NPPs, carried out by the operators of the plants and the competent national regulatory authorities, were borne at national level and by the nuclear power plant operators. They were not covered by the EU budget. Likewise, the cost of modifications required to improve the safety of NPPs will be borne by the nuclear operators. </a:t>
            </a:r>
          </a:p>
          <a:p>
            <a:pPr lvl="0"/>
            <a:r>
              <a:rPr lang="en-GB" sz="1200" kern="1200" dirty="0" smtClean="0">
                <a:solidFill>
                  <a:schemeClr val="tx1"/>
                </a:solidFill>
                <a:effectLst/>
                <a:latin typeface="Arial" charset="0"/>
                <a:ea typeface="+mn-ea"/>
                <a:cs typeface="+mn-cs"/>
              </a:rPr>
              <a:t>In terms of man hours, reference to an overall estimate of ''roughly 500 man-years devoted to completing the stress tests and peer reviews'' was made at the 2nd public meeting on the Post-Fukushima stress tests peer reviews, which took place in Brussels, on 8 May 2012.</a:t>
            </a:r>
          </a:p>
          <a:p>
            <a:pPr lvl="0"/>
            <a:r>
              <a:rPr lang="en-GB" sz="1200" kern="1200" dirty="0" smtClean="0">
                <a:solidFill>
                  <a:schemeClr val="tx1"/>
                </a:solidFill>
                <a:effectLst/>
                <a:latin typeface="Arial" charset="0"/>
                <a:ea typeface="+mn-ea"/>
                <a:cs typeface="+mn-cs"/>
              </a:rPr>
              <a:t>The Commission has contributed to the costs of the peer reviews, in particular the costs of organising preparatory, topical review and country review meetings, Commission staff participating in the stress tests process and partial reimbursement of peer review experts (travel and subsistence costs ), including those costs relating to visits to nuclear power stations. The overall amount of these costs is approximately EUR 450 000.</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Why has the Commission not recommended shutting down some NPPs, as proposed in the Greenpeace report ?</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decision on the closure of a specific power plant is a national responsibility like the granting of an operating licence. </a:t>
            </a:r>
          </a:p>
          <a:p>
            <a:pPr lvl="0"/>
            <a:r>
              <a:rPr lang="en-GB" sz="1200" kern="1200" dirty="0" smtClean="0">
                <a:solidFill>
                  <a:schemeClr val="tx1"/>
                </a:solidFill>
                <a:effectLst/>
                <a:latin typeface="Arial" charset="0"/>
                <a:ea typeface="+mn-ea"/>
                <a:cs typeface="+mn-cs"/>
              </a:rPr>
              <a:t>The 13 NPPs mentioned in the Greenpeace report have all been assessed in the course of the stress tests review:</a:t>
            </a:r>
          </a:p>
          <a:p>
            <a:pPr lvl="0"/>
            <a:r>
              <a:rPr lang="en-GB" sz="1200" kern="1200" dirty="0" smtClean="0">
                <a:solidFill>
                  <a:schemeClr val="tx1"/>
                </a:solidFill>
                <a:effectLst/>
                <a:latin typeface="Arial" charset="0"/>
                <a:ea typeface="+mn-ea"/>
                <a:cs typeface="+mn-cs"/>
              </a:rPr>
              <a:t>either during the assessments performed by the operators and regulators - </a:t>
            </a:r>
            <a:r>
              <a:rPr lang="en-GB" sz="1200" kern="1200" dirty="0" err="1" smtClean="0">
                <a:solidFill>
                  <a:schemeClr val="tx1"/>
                </a:solidFill>
                <a:effectLst/>
                <a:latin typeface="Arial" charset="0"/>
                <a:ea typeface="+mn-ea"/>
                <a:cs typeface="+mn-cs"/>
              </a:rPr>
              <a:t>Tihange</a:t>
            </a:r>
            <a:r>
              <a:rPr lang="en-GB" sz="1200" kern="1200" dirty="0" smtClean="0">
                <a:solidFill>
                  <a:schemeClr val="tx1"/>
                </a:solidFill>
                <a:effectLst/>
                <a:latin typeface="Arial" charset="0"/>
                <a:ea typeface="+mn-ea"/>
                <a:cs typeface="+mn-cs"/>
              </a:rPr>
              <a:t> (BE), </a:t>
            </a:r>
            <a:r>
              <a:rPr lang="en-GB" sz="1200" kern="1200" dirty="0" err="1" smtClean="0">
                <a:solidFill>
                  <a:schemeClr val="tx1"/>
                </a:solidFill>
                <a:effectLst/>
                <a:latin typeface="Arial" charset="0"/>
                <a:ea typeface="+mn-ea"/>
                <a:cs typeface="+mn-cs"/>
              </a:rPr>
              <a:t>Mühleberg</a:t>
            </a:r>
            <a:r>
              <a:rPr lang="en-GB" sz="1200" kern="1200" dirty="0" smtClean="0">
                <a:solidFill>
                  <a:schemeClr val="tx1"/>
                </a:solidFill>
                <a:effectLst/>
                <a:latin typeface="Arial" charset="0"/>
                <a:ea typeface="+mn-ea"/>
                <a:cs typeface="+mn-cs"/>
              </a:rPr>
              <a:t> (CH) and </a:t>
            </a:r>
            <a:r>
              <a:rPr lang="en-GB" sz="1200" kern="1200" dirty="0" err="1" smtClean="0">
                <a:solidFill>
                  <a:schemeClr val="tx1"/>
                </a:solidFill>
                <a:effectLst/>
                <a:latin typeface="Arial" charset="0"/>
                <a:ea typeface="+mn-ea"/>
                <a:cs typeface="+mn-cs"/>
              </a:rPr>
              <a:t>Gravelines</a:t>
            </a:r>
            <a:r>
              <a:rPr lang="en-GB" sz="1200" kern="1200" dirty="0" smtClean="0">
                <a:solidFill>
                  <a:schemeClr val="tx1"/>
                </a:solidFill>
                <a:effectLst/>
                <a:latin typeface="Arial" charset="0"/>
                <a:ea typeface="+mn-ea"/>
                <a:cs typeface="+mn-cs"/>
              </a:rPr>
              <a:t> (FR);</a:t>
            </a:r>
          </a:p>
          <a:p>
            <a:pPr lvl="0"/>
            <a:r>
              <a:rPr lang="en-GB" sz="1200" kern="1200" dirty="0" smtClean="0">
                <a:solidFill>
                  <a:schemeClr val="tx1"/>
                </a:solidFill>
                <a:effectLst/>
                <a:latin typeface="Arial" charset="0"/>
                <a:ea typeface="+mn-ea"/>
                <a:cs typeface="+mn-cs"/>
              </a:rPr>
              <a:t>during the peer review process – </a:t>
            </a:r>
            <a:r>
              <a:rPr lang="en-GB" sz="1200" kern="1200" dirty="0" err="1" smtClean="0">
                <a:solidFill>
                  <a:schemeClr val="tx1"/>
                </a:solidFill>
                <a:effectLst/>
                <a:latin typeface="Arial" charset="0"/>
                <a:ea typeface="+mn-ea"/>
                <a:cs typeface="+mn-cs"/>
              </a:rPr>
              <a:t>Almaraz</a:t>
            </a:r>
            <a:r>
              <a:rPr lang="en-GB" sz="1200" kern="1200" dirty="0" smtClean="0">
                <a:solidFill>
                  <a:schemeClr val="tx1"/>
                </a:solidFill>
                <a:effectLst/>
                <a:latin typeface="Arial" charset="0"/>
                <a:ea typeface="+mn-ea"/>
                <a:cs typeface="+mn-cs"/>
              </a:rPr>
              <a:t> (ES), </a:t>
            </a:r>
            <a:r>
              <a:rPr lang="en-GB" sz="1200" kern="1200" dirty="0" err="1" smtClean="0">
                <a:solidFill>
                  <a:schemeClr val="tx1"/>
                </a:solidFill>
                <a:effectLst/>
                <a:latin typeface="Arial" charset="0"/>
                <a:ea typeface="+mn-ea"/>
                <a:cs typeface="+mn-cs"/>
              </a:rPr>
              <a:t>Doel</a:t>
            </a:r>
            <a:r>
              <a:rPr lang="en-GB" sz="1200" kern="1200" dirty="0" smtClean="0">
                <a:solidFill>
                  <a:schemeClr val="tx1"/>
                </a:solidFill>
                <a:effectLst/>
                <a:latin typeface="Arial" charset="0"/>
                <a:ea typeface="+mn-ea"/>
                <a:cs typeface="+mn-cs"/>
              </a:rPr>
              <a:t> (BE), </a:t>
            </a:r>
            <a:r>
              <a:rPr lang="en-GB" sz="1200" kern="1200" dirty="0" err="1" smtClean="0">
                <a:solidFill>
                  <a:schemeClr val="tx1"/>
                </a:solidFill>
                <a:effectLst/>
                <a:latin typeface="Arial" charset="0"/>
                <a:ea typeface="+mn-ea"/>
                <a:cs typeface="+mn-cs"/>
              </a:rPr>
              <a:t>Krško</a:t>
            </a:r>
            <a:r>
              <a:rPr lang="en-GB" sz="1200" kern="1200" dirty="0" smtClean="0">
                <a:solidFill>
                  <a:schemeClr val="tx1"/>
                </a:solidFill>
                <a:effectLst/>
                <a:latin typeface="Arial" charset="0"/>
                <a:ea typeface="+mn-ea"/>
                <a:cs typeface="+mn-cs"/>
              </a:rPr>
              <a:t> (SI) and </a:t>
            </a:r>
            <a:r>
              <a:rPr lang="en-GB" sz="1200" kern="1200" dirty="0" err="1" smtClean="0">
                <a:solidFill>
                  <a:schemeClr val="tx1"/>
                </a:solidFill>
                <a:effectLst/>
                <a:latin typeface="Arial" charset="0"/>
                <a:ea typeface="+mn-ea"/>
                <a:cs typeface="+mn-cs"/>
              </a:rPr>
              <a:t>Mochovce</a:t>
            </a:r>
            <a:r>
              <a:rPr lang="en-GB" sz="1200" kern="1200" dirty="0" smtClean="0">
                <a:solidFill>
                  <a:schemeClr val="tx1"/>
                </a:solidFill>
                <a:effectLst/>
                <a:latin typeface="Arial" charset="0"/>
                <a:ea typeface="+mn-ea"/>
                <a:cs typeface="+mn-cs"/>
              </a:rPr>
              <a:t>, (SK);</a:t>
            </a:r>
          </a:p>
          <a:p>
            <a:pPr lvl="0"/>
            <a:r>
              <a:rPr lang="en-GB" sz="1200" kern="1200" dirty="0" smtClean="0">
                <a:solidFill>
                  <a:schemeClr val="tx1"/>
                </a:solidFill>
                <a:effectLst/>
                <a:latin typeface="Arial" charset="0"/>
                <a:ea typeface="+mn-ea"/>
                <a:cs typeface="+mn-cs"/>
              </a:rPr>
              <a:t>or during the additional visits which took place in September – </a:t>
            </a:r>
            <a:r>
              <a:rPr lang="en-GB" sz="1200" kern="1200" dirty="0" err="1" smtClean="0">
                <a:solidFill>
                  <a:schemeClr val="tx1"/>
                </a:solidFill>
                <a:effectLst/>
                <a:latin typeface="Arial" charset="0"/>
                <a:ea typeface="+mn-ea"/>
                <a:cs typeface="+mn-cs"/>
              </a:rPr>
              <a:t>Gundremmingen</a:t>
            </a:r>
            <a:r>
              <a:rPr lang="en-GB" sz="1200" kern="1200" dirty="0" smtClean="0">
                <a:solidFill>
                  <a:schemeClr val="tx1"/>
                </a:solidFill>
                <a:effectLst/>
                <a:latin typeface="Arial" charset="0"/>
                <a:ea typeface="+mn-ea"/>
                <a:cs typeface="+mn-cs"/>
              </a:rPr>
              <a:t> (DE), </a:t>
            </a:r>
            <a:r>
              <a:rPr lang="en-GB" sz="1200" kern="1200" dirty="0" err="1" smtClean="0">
                <a:solidFill>
                  <a:schemeClr val="tx1"/>
                </a:solidFill>
                <a:effectLst/>
                <a:latin typeface="Arial" charset="0"/>
                <a:ea typeface="+mn-ea"/>
                <a:cs typeface="+mn-cs"/>
              </a:rPr>
              <a:t>Ringhals</a:t>
            </a:r>
            <a:r>
              <a:rPr lang="en-GB" sz="1200" kern="1200" dirty="0" smtClean="0">
                <a:solidFill>
                  <a:schemeClr val="tx1"/>
                </a:solidFill>
                <a:effectLst/>
                <a:latin typeface="Arial" charset="0"/>
                <a:ea typeface="+mn-ea"/>
                <a:cs typeface="+mn-cs"/>
              </a:rPr>
              <a:t> (SE), </a:t>
            </a:r>
            <a:r>
              <a:rPr lang="en-GB" sz="1200" kern="1200" dirty="0" err="1" smtClean="0">
                <a:solidFill>
                  <a:schemeClr val="tx1"/>
                </a:solidFill>
                <a:effectLst/>
                <a:latin typeface="Arial" charset="0"/>
                <a:ea typeface="+mn-ea"/>
                <a:cs typeface="+mn-cs"/>
              </a:rPr>
              <a:t>Temelín</a:t>
            </a:r>
            <a:r>
              <a:rPr lang="en-GB" sz="1200" kern="1200" dirty="0" smtClean="0">
                <a:solidFill>
                  <a:schemeClr val="tx1"/>
                </a:solidFill>
                <a:effectLst/>
                <a:latin typeface="Arial" charset="0"/>
                <a:ea typeface="+mn-ea"/>
                <a:cs typeface="+mn-cs"/>
              </a:rPr>
              <a:t>, (CZ), </a:t>
            </a:r>
            <a:r>
              <a:rPr lang="en-GB" sz="1200" kern="1200" dirty="0" err="1" smtClean="0">
                <a:solidFill>
                  <a:schemeClr val="tx1"/>
                </a:solidFill>
                <a:effectLst/>
                <a:latin typeface="Arial" charset="0"/>
                <a:ea typeface="+mn-ea"/>
                <a:cs typeface="+mn-cs"/>
              </a:rPr>
              <a:t>Wylfa</a:t>
            </a:r>
            <a:r>
              <a:rPr lang="en-GB" sz="1200" kern="1200" dirty="0" smtClean="0">
                <a:solidFill>
                  <a:schemeClr val="tx1"/>
                </a:solidFill>
                <a:effectLst/>
                <a:latin typeface="Arial" charset="0"/>
                <a:ea typeface="+mn-ea"/>
                <a:cs typeface="+mn-cs"/>
              </a:rPr>
              <a:t> (UK), </a:t>
            </a:r>
            <a:r>
              <a:rPr lang="en-GB" sz="1200" kern="1200" dirty="0" err="1" smtClean="0">
                <a:solidFill>
                  <a:schemeClr val="tx1"/>
                </a:solidFill>
                <a:effectLst/>
                <a:latin typeface="Arial" charset="0"/>
                <a:ea typeface="+mn-ea"/>
                <a:cs typeface="+mn-cs"/>
              </a:rPr>
              <a:t>Fessenheim</a:t>
            </a:r>
            <a:r>
              <a:rPr lang="en-GB" sz="1200" kern="1200" dirty="0" smtClean="0">
                <a:solidFill>
                  <a:schemeClr val="tx1"/>
                </a:solidFill>
                <a:effectLst/>
                <a:latin typeface="Arial" charset="0"/>
                <a:ea typeface="+mn-ea"/>
                <a:cs typeface="+mn-cs"/>
              </a:rPr>
              <a:t> and </a:t>
            </a:r>
            <a:r>
              <a:rPr lang="en-GB" sz="1200" kern="1200" dirty="0" err="1" smtClean="0">
                <a:solidFill>
                  <a:schemeClr val="tx1"/>
                </a:solidFill>
                <a:effectLst/>
                <a:latin typeface="Arial" charset="0"/>
                <a:ea typeface="+mn-ea"/>
                <a:cs typeface="+mn-cs"/>
              </a:rPr>
              <a:t>Cattenom</a:t>
            </a:r>
            <a:r>
              <a:rPr lang="en-GB" sz="1200" kern="1200" dirty="0" smtClean="0">
                <a:solidFill>
                  <a:schemeClr val="tx1"/>
                </a:solidFill>
                <a:effectLst/>
                <a:latin typeface="Arial" charset="0"/>
                <a:ea typeface="+mn-ea"/>
                <a:cs typeface="+mn-cs"/>
              </a:rPr>
              <a:t> (FR).</a:t>
            </a:r>
          </a:p>
          <a:p>
            <a:pPr lvl="0"/>
            <a:r>
              <a:rPr lang="en-GB" sz="1200" kern="1200" dirty="0" smtClean="0">
                <a:solidFill>
                  <a:schemeClr val="tx1"/>
                </a:solidFill>
                <a:effectLst/>
                <a:latin typeface="Arial" charset="0"/>
                <a:ea typeface="+mn-ea"/>
                <a:cs typeface="+mn-cs"/>
              </a:rPr>
              <a:t>The stress tests have not revealed any critical safety issues which would have requested the immediate shutdown of a specific NPP.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000">
                <a:solidFill>
                  <a:srgbClr val="0F5494"/>
                </a:solidFill>
                <a:latin typeface="Verdana" pitchFamily="34" charset="0"/>
              </a:defRPr>
            </a:lvl1pPr>
            <a:lvl2pPr marL="734926" indent="-282664" eaLnBrk="0" hangingPunct="0">
              <a:defRPr sz="3000">
                <a:solidFill>
                  <a:srgbClr val="0F5494"/>
                </a:solidFill>
                <a:latin typeface="Verdana" pitchFamily="34" charset="0"/>
              </a:defRPr>
            </a:lvl2pPr>
            <a:lvl3pPr marL="1130656" indent="-226131" eaLnBrk="0" hangingPunct="0">
              <a:defRPr sz="3000">
                <a:solidFill>
                  <a:srgbClr val="0F5494"/>
                </a:solidFill>
                <a:latin typeface="Verdana" pitchFamily="34" charset="0"/>
              </a:defRPr>
            </a:lvl3pPr>
            <a:lvl4pPr marL="1582918" indent="-226131" eaLnBrk="0" hangingPunct="0">
              <a:defRPr sz="3000">
                <a:solidFill>
                  <a:srgbClr val="0F5494"/>
                </a:solidFill>
                <a:latin typeface="Verdana" pitchFamily="34" charset="0"/>
              </a:defRPr>
            </a:lvl4pPr>
            <a:lvl5pPr marL="2035180" indent="-226131" eaLnBrk="0" hangingPunct="0">
              <a:defRPr sz="3000">
                <a:solidFill>
                  <a:srgbClr val="0F5494"/>
                </a:solidFill>
                <a:latin typeface="Verdana" pitchFamily="34" charset="0"/>
              </a:defRPr>
            </a:lvl5pPr>
            <a:lvl6pPr marL="2487442" indent="-226131" eaLnBrk="0" fontAlgn="base" hangingPunct="0">
              <a:spcBef>
                <a:spcPct val="0"/>
              </a:spcBef>
              <a:spcAft>
                <a:spcPct val="0"/>
              </a:spcAft>
              <a:defRPr sz="3000">
                <a:solidFill>
                  <a:srgbClr val="0F5494"/>
                </a:solidFill>
                <a:latin typeface="Verdana" pitchFamily="34" charset="0"/>
              </a:defRPr>
            </a:lvl6pPr>
            <a:lvl7pPr marL="2939705" indent="-226131" eaLnBrk="0" fontAlgn="base" hangingPunct="0">
              <a:spcBef>
                <a:spcPct val="0"/>
              </a:spcBef>
              <a:spcAft>
                <a:spcPct val="0"/>
              </a:spcAft>
              <a:defRPr sz="3000">
                <a:solidFill>
                  <a:srgbClr val="0F5494"/>
                </a:solidFill>
                <a:latin typeface="Verdana" pitchFamily="34" charset="0"/>
              </a:defRPr>
            </a:lvl7pPr>
            <a:lvl8pPr marL="3391967" indent="-226131" eaLnBrk="0" fontAlgn="base" hangingPunct="0">
              <a:spcBef>
                <a:spcPct val="0"/>
              </a:spcBef>
              <a:spcAft>
                <a:spcPct val="0"/>
              </a:spcAft>
              <a:defRPr sz="3000">
                <a:solidFill>
                  <a:srgbClr val="0F5494"/>
                </a:solidFill>
                <a:latin typeface="Verdana" pitchFamily="34" charset="0"/>
              </a:defRPr>
            </a:lvl8pPr>
            <a:lvl9pPr marL="3844229" indent="-226131" eaLnBrk="0" fontAlgn="base" hangingPunct="0">
              <a:spcBef>
                <a:spcPct val="0"/>
              </a:spcBef>
              <a:spcAft>
                <a:spcPct val="0"/>
              </a:spcAft>
              <a:defRPr sz="3000">
                <a:solidFill>
                  <a:srgbClr val="0F5494"/>
                </a:solidFill>
                <a:latin typeface="Verdana" pitchFamily="34" charset="0"/>
              </a:defRPr>
            </a:lvl9pPr>
          </a:lstStyle>
          <a:p>
            <a:pPr eaLnBrk="1" hangingPunct="1"/>
            <a:fld id="{0FB49F77-D77E-44D5-8F19-6599FB8DF142}" type="slidenum">
              <a:rPr lang="en-GB" sz="1200">
                <a:solidFill>
                  <a:srgbClr val="000000"/>
                </a:solidFill>
                <a:latin typeface="Arial" charset="0"/>
              </a:rPr>
              <a:pPr eaLnBrk="1" hangingPunct="1"/>
              <a:t>20</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fr-BE" sz="1200" b="1" i="0" u="sng" kern="1200" dirty="0" smtClean="0">
                <a:solidFill>
                  <a:schemeClr val="tx1"/>
                </a:solidFill>
                <a:effectLst/>
                <a:latin typeface="Arial" charset="0"/>
                <a:ea typeface="+mn-ea"/>
                <a:cs typeface="+mn-cs"/>
              </a:rPr>
              <a:t>BACKGROUND:</a:t>
            </a:r>
            <a:endParaRPr lang="en-GB" sz="1200" b="1" i="0" u="sng" kern="1200" dirty="0" smtClean="0">
              <a:solidFill>
                <a:schemeClr val="tx1"/>
              </a:solidFill>
              <a:effectLst/>
              <a:latin typeface="Arial" charset="0"/>
              <a:ea typeface="+mn-ea"/>
              <a:cs typeface="+mn-cs"/>
            </a:endParaRP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On which specifications were the stress tests based?</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stress tests were launched on a </a:t>
            </a:r>
            <a:r>
              <a:rPr lang="en-GB" sz="1200" kern="1200" dirty="0" err="1" smtClean="0">
                <a:solidFill>
                  <a:schemeClr val="tx1"/>
                </a:solidFill>
                <a:effectLst/>
                <a:latin typeface="Arial" charset="0"/>
                <a:ea typeface="+mn-ea"/>
                <a:cs typeface="+mn-cs"/>
              </a:rPr>
              <a:t>volontary</a:t>
            </a:r>
            <a:r>
              <a:rPr lang="en-GB" sz="1200" kern="1200" dirty="0" smtClean="0">
                <a:solidFill>
                  <a:schemeClr val="tx1"/>
                </a:solidFill>
                <a:effectLst/>
                <a:latin typeface="Arial" charset="0"/>
                <a:ea typeface="+mn-ea"/>
                <a:cs typeface="+mn-cs"/>
              </a:rPr>
              <a:t> basis, as an immediate response to the Fukushima accident. The stress tests method, as defined by ENSREG and the Commission, was designed on the basis of the first lessons learned from the accident.</a:t>
            </a:r>
          </a:p>
          <a:p>
            <a:pPr lvl="0"/>
            <a:r>
              <a:rPr lang="en-GB" sz="1200" kern="1200" dirty="0" smtClean="0">
                <a:solidFill>
                  <a:schemeClr val="tx1"/>
                </a:solidFill>
                <a:effectLst/>
                <a:latin typeface="Arial" charset="0"/>
                <a:ea typeface="+mn-ea"/>
                <a:cs typeface="+mn-cs"/>
              </a:rPr>
              <a:t>The main aim of the tests was:</a:t>
            </a:r>
          </a:p>
          <a:p>
            <a:pPr lvl="0"/>
            <a:r>
              <a:rPr lang="en-GB" sz="1200" kern="1200" dirty="0" smtClean="0">
                <a:solidFill>
                  <a:schemeClr val="tx1"/>
                </a:solidFill>
                <a:effectLst/>
                <a:latin typeface="Arial" charset="0"/>
                <a:ea typeface="+mn-ea"/>
                <a:cs typeface="+mn-cs"/>
              </a:rPr>
              <a:t>to assess the safety and robustness of NPPs in case of extreme natural events shutting down the normal safety functions of the plant and,</a:t>
            </a:r>
          </a:p>
          <a:p>
            <a:pPr lvl="0"/>
            <a:r>
              <a:rPr lang="en-GB" sz="1200" kern="1200" dirty="0" smtClean="0">
                <a:solidFill>
                  <a:schemeClr val="tx1"/>
                </a:solidFill>
                <a:effectLst/>
                <a:latin typeface="Arial" charset="0"/>
                <a:ea typeface="+mn-ea"/>
                <a:cs typeface="+mn-cs"/>
              </a:rPr>
              <a:t>to assess the ability of NPPs to deal with severe accidents. </a:t>
            </a:r>
          </a:p>
          <a:p>
            <a:pPr lvl="0"/>
            <a:r>
              <a:rPr lang="en-GB" sz="1200" kern="1200" dirty="0" smtClean="0">
                <a:solidFill>
                  <a:schemeClr val="tx1"/>
                </a:solidFill>
                <a:effectLst/>
                <a:latin typeface="Arial" charset="0"/>
                <a:ea typeface="+mn-ea"/>
                <a:cs typeface="+mn-cs"/>
              </a:rPr>
              <a:t>The tests evaluated the reaction of a NPP when facing such extreme situations and verified what mitigating measures were chosen and how effective these would be. A defence-in-depth logic was applied: initiating events, consequential loss of safety functions, management of severe accidents.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How did you check the safety of the NPPs?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Stress tests took place in the form of a 3 steps approach:</a:t>
            </a:r>
          </a:p>
          <a:p>
            <a:pPr lvl="0"/>
            <a:r>
              <a:rPr lang="en-GB" sz="1200" u="sng" kern="1200" dirty="0" smtClean="0">
                <a:solidFill>
                  <a:schemeClr val="tx1"/>
                </a:solidFill>
                <a:effectLst/>
                <a:latin typeface="Arial" charset="0"/>
                <a:ea typeface="+mn-ea"/>
                <a:cs typeface="+mn-cs"/>
              </a:rPr>
              <a:t>First step</a:t>
            </a:r>
            <a:r>
              <a:rPr lang="en-GB" sz="1200" kern="1200" dirty="0" smtClean="0">
                <a:solidFill>
                  <a:schemeClr val="tx1"/>
                </a:solidFill>
                <a:effectLst/>
                <a:latin typeface="Arial" charset="0"/>
                <a:ea typeface="+mn-ea"/>
                <a:cs typeface="+mn-cs"/>
              </a:rPr>
              <a:t>: the operators performed a self-assessment and made proposals for safety improvements, following the ENSREG specifications. </a:t>
            </a:r>
          </a:p>
          <a:p>
            <a:pPr lvl="0"/>
            <a:r>
              <a:rPr lang="en-GB" sz="1200" u="sng" kern="1200" dirty="0" smtClean="0">
                <a:solidFill>
                  <a:schemeClr val="tx1"/>
                </a:solidFill>
                <a:effectLst/>
                <a:latin typeface="Arial" charset="0"/>
                <a:ea typeface="+mn-ea"/>
                <a:cs typeface="+mn-cs"/>
              </a:rPr>
              <a:t>Second step:</a:t>
            </a:r>
            <a:r>
              <a:rPr lang="en-GB" sz="1200" kern="1200" dirty="0" smtClean="0">
                <a:solidFill>
                  <a:schemeClr val="tx1"/>
                </a:solidFill>
                <a:effectLst/>
                <a:latin typeface="Arial" charset="0"/>
                <a:ea typeface="+mn-ea"/>
                <a:cs typeface="+mn-cs"/>
              </a:rPr>
              <a:t> the operators’ assessments were reviewed by the national regulators, who also issued requirements and recommendations,</a:t>
            </a:r>
          </a:p>
          <a:p>
            <a:pPr lvl="0"/>
            <a:r>
              <a:rPr lang="en-GB" sz="1200" u="sng" kern="1200" dirty="0" smtClean="0">
                <a:solidFill>
                  <a:schemeClr val="tx1"/>
                </a:solidFill>
                <a:effectLst/>
                <a:latin typeface="Arial" charset="0"/>
                <a:ea typeface="+mn-ea"/>
                <a:cs typeface="+mn-cs"/>
              </a:rPr>
              <a:t>Third step</a:t>
            </a:r>
            <a:r>
              <a:rPr lang="en-GB" sz="1200" kern="1200" dirty="0" smtClean="0">
                <a:solidFill>
                  <a:schemeClr val="tx1"/>
                </a:solidFill>
                <a:effectLst/>
                <a:latin typeface="Arial" charset="0"/>
                <a:ea typeface="+mn-ea"/>
                <a:cs typeface="+mn-cs"/>
              </a:rPr>
              <a:t>: A European peer review of the national reports was performed by experts from nuclear and non-nuclear Member States (MS), as the last step of the process. The objectives of the peer review were to assess the compliance of the stress tests with the ENSREG specifications and to check that no important problem had been overlooked. In addition, it identified good practices, weaknesses and recommendations to increase plant robustness.</a:t>
            </a:r>
          </a:p>
          <a:p>
            <a:pPr lvl="0"/>
            <a:r>
              <a:rPr lang="en-GB" sz="1200" kern="1200" dirty="0" smtClean="0">
                <a:solidFill>
                  <a:schemeClr val="tx1"/>
                </a:solidFill>
                <a:effectLst/>
                <a:latin typeface="Arial" charset="0"/>
                <a:ea typeface="+mn-ea"/>
                <a:cs typeface="+mn-cs"/>
              </a:rPr>
              <a:t>The stress tests have now been successfully finalised and all our efforts should now focus on a swift and consistent implementation of the recommendations of the stress tests by all participating countries. </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the stress tests physical or administrative in nature? </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sequence of work of the stress tests involved both physical and administrative actions, performed either directly at nuclear power plants or at topical expert meetings.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Have all plants been checked? Did experts carry out tests on the spot?</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Yes. In the first phase, all plants were assessed by their respective operators. These assessments were then checked by the respective national regulators, including on-site checks. </a:t>
            </a:r>
          </a:p>
          <a:p>
            <a:pPr lvl="0"/>
            <a:r>
              <a:rPr lang="en-GB" sz="1200" kern="1200" dirty="0" smtClean="0">
                <a:solidFill>
                  <a:schemeClr val="tx1"/>
                </a:solidFill>
                <a:effectLst/>
                <a:latin typeface="Arial" charset="0"/>
                <a:ea typeface="+mn-ea"/>
                <a:cs typeface="+mn-cs"/>
              </a:rPr>
              <a:t>Finally, the peer review phase covered all plants based on the national reports submitted to the Commission, country presentations at the peer review meetings and additional questions to the regulators and the operators in the course of the country visits. 23 NPP sites in the EU (~36% of EU total) consisting of 54 reactor units (~37% of EU total) were physically visited by the peer review teams and in the course of the additional visits held in September.</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Can the Commission provide copies of the checklists used to carry out these stress tests, the official reports and the findings?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Detailed background information, including the stress tests specifications, the country specific reports and the ENSREG peer review report, can be found in the ENSREG web page.</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terrorist attacks covered by the stress tests?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No, prevention and response to incidents due to malevolent or terrorist acts are not part of the mandate of ENSREG. </a:t>
            </a:r>
          </a:p>
          <a:p>
            <a:pPr lvl="0"/>
            <a:r>
              <a:rPr lang="en-GB" sz="1200" kern="1200" dirty="0" smtClean="0">
                <a:solidFill>
                  <a:schemeClr val="tx1"/>
                </a:solidFill>
                <a:effectLst/>
                <a:latin typeface="Arial" charset="0"/>
                <a:ea typeface="+mn-ea"/>
                <a:cs typeface="+mn-cs"/>
              </a:rPr>
              <a:t>Risks due to security threats were considered in the framework of an Ad Hoc Group on Nuclear Security (AHGNS) specifically set up by the Council of the EU in July 2011. In contrast to the ENSREG safety assessments, the AHGNS did not look at individual installations but assessed the state of nuclear security in the EU as a whole, by looking at methodologies for the protection of NPPs, including preventive measures.</a:t>
            </a:r>
          </a:p>
          <a:p>
            <a:pPr lvl="0"/>
            <a:r>
              <a:rPr lang="en-GB" sz="1200" kern="1200" dirty="0" smtClean="0">
                <a:solidFill>
                  <a:schemeClr val="tx1"/>
                </a:solidFill>
                <a:effectLst/>
                <a:latin typeface="Arial" charset="0"/>
                <a:ea typeface="+mn-ea"/>
                <a:cs typeface="+mn-cs"/>
              </a:rPr>
              <a:t>In its final and public report, the AHGNS encouraged close cooperation and the exchange of existing practices between MS and identified possible methodological improvements, on the basis of good practices in the existing IAEA guidance.</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Were Airplane crashes covered?</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While the focus of the stress tests was on extreme natural events such as earthquakes and flooding, other accident scenarios – extreme weather conditions or aircraft crashes – have also been taken into account to some extent. Thus, effects of airplane crashes on the safety of nuclear power plants were assessed indirectly during this review exercise.</a:t>
            </a:r>
          </a:p>
          <a:p>
            <a:pPr lvl="0"/>
            <a:r>
              <a:rPr lang="en-GB" sz="1200" kern="1200" dirty="0" smtClean="0">
                <a:solidFill>
                  <a:schemeClr val="tx1"/>
                </a:solidFill>
                <a:effectLst/>
                <a:latin typeface="Arial" charset="0"/>
                <a:ea typeface="+mn-ea"/>
                <a:cs typeface="+mn-cs"/>
              </a:rPr>
              <a:t>To further address this issue, the Commission organised on 25 September 2012 a seminar in Luxembourg with 45 participants representing nuclear safety regulators from 18 EU MS, from Switzerland, the USA and Japan.</a:t>
            </a:r>
          </a:p>
          <a:p>
            <a:pPr lvl="0"/>
            <a:r>
              <a:rPr lang="en-GB" sz="1200" kern="1200" dirty="0" smtClean="0">
                <a:solidFill>
                  <a:schemeClr val="tx1"/>
                </a:solidFill>
                <a:effectLst/>
                <a:latin typeface="Arial" charset="0"/>
                <a:ea typeface="+mn-ea"/>
                <a:cs typeface="+mn-cs"/>
              </a:rPr>
              <a:t>Some MS, i.e. Belgium, Germany, the Netherlands, and Slovenia also chose to extend the scope of work of their national Stress Tests to all aspects of aircraft crashes.</a:t>
            </a:r>
          </a:p>
          <a:p>
            <a:pPr lvl="0"/>
            <a:r>
              <a:rPr lang="en-GB" sz="1200" kern="1200" dirty="0" smtClean="0">
                <a:solidFill>
                  <a:schemeClr val="tx1"/>
                </a:solidFill>
                <a:effectLst/>
                <a:latin typeface="Arial" charset="0"/>
                <a:ea typeface="+mn-ea"/>
                <a:cs typeface="+mn-cs"/>
              </a:rPr>
              <a:t>The security aspects of airplane crashes were assessed in the framework of the AHGNS, which held thematic discussions on intentional aircraft crashes on nuclear facilities. </a:t>
            </a:r>
          </a:p>
          <a:p>
            <a:pPr lvl="0"/>
            <a:r>
              <a:rPr lang="en-GB" sz="1200" kern="1200" dirty="0" smtClean="0">
                <a:solidFill>
                  <a:schemeClr val="tx1"/>
                </a:solidFill>
                <a:effectLst/>
                <a:latin typeface="Arial" charset="0"/>
                <a:ea typeface="+mn-ea"/>
                <a:cs typeface="+mn-cs"/>
              </a:rPr>
              <a:t>The report of the group identifies a number of good practices to be followed by MS regarding the prevention of malevolent aircraft crashes.</a:t>
            </a:r>
            <a:r>
              <a:rPr lang="en-GB" sz="1200" i="1"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Why were evacuation plans for the people living in the neighbourhood of NPPs not covered by the stress tests?</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While on-site emergency management in case of a severe accident was one of the main topics covered by the stress tests, off-site emergency management, which is not under the responsibility of nuclear safety regulators, was not included in the stress tests' specifications.</a:t>
            </a:r>
          </a:p>
          <a:p>
            <a:pPr lvl="0"/>
            <a:r>
              <a:rPr lang="en-GB" sz="1200" kern="1200" dirty="0" smtClean="0">
                <a:solidFill>
                  <a:schemeClr val="tx1"/>
                </a:solidFill>
                <a:effectLst/>
                <a:latin typeface="Arial" charset="0"/>
                <a:ea typeface="+mn-ea"/>
                <a:cs typeface="+mn-cs"/>
              </a:rPr>
              <a:t>Off-site emergency preparedness and response is one of the issues on which the Commission and ENSREG agreed to focus, following the stress tests. The Commission has in particular started a study on the "Review of Current Off-Site Nuclear Emergency Preparedness and Response Arrangements in EU MS and Neighbouring Countries".</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What were the overall costs for planning, implementing and following up the nuclear power station stress tests? What precise costs will be borne by the Commission?</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With regard to all 17 participating countries (15 EU MS, Switzerland and Ukraine), the costs of the national assessments of the NPPs, carried out by the operators of the plants and the competent national regulatory authorities, were borne at national level and by the nuclear power plant operators. They were not covered by the EU budget. Likewise, the cost of modifications required to improve the safety of NPPs will be borne by the nuclear operators. </a:t>
            </a:r>
          </a:p>
          <a:p>
            <a:pPr lvl="0"/>
            <a:r>
              <a:rPr lang="en-GB" sz="1200" kern="1200" dirty="0" smtClean="0">
                <a:solidFill>
                  <a:schemeClr val="tx1"/>
                </a:solidFill>
                <a:effectLst/>
                <a:latin typeface="Arial" charset="0"/>
                <a:ea typeface="+mn-ea"/>
                <a:cs typeface="+mn-cs"/>
              </a:rPr>
              <a:t>In terms of man hours, reference to an overall estimate of ''roughly 500 man-years devoted to completing the stress tests and peer reviews'' was made at the 2nd public meeting on the Post-Fukushima stress tests peer reviews, which took place in Brussels, on 8 May 2012.</a:t>
            </a:r>
          </a:p>
          <a:p>
            <a:pPr lvl="0"/>
            <a:r>
              <a:rPr lang="en-GB" sz="1200" kern="1200" dirty="0" smtClean="0">
                <a:solidFill>
                  <a:schemeClr val="tx1"/>
                </a:solidFill>
                <a:effectLst/>
                <a:latin typeface="Arial" charset="0"/>
                <a:ea typeface="+mn-ea"/>
                <a:cs typeface="+mn-cs"/>
              </a:rPr>
              <a:t>The Commission has contributed to the costs of the peer reviews, in particular the costs of organising preparatory, topical review and country review meetings, Commission staff participating in the stress tests process and partial reimbursement of peer review experts (travel and subsistence costs ), including those costs relating to visits to nuclear power stations. The overall amount of these costs is approximately EUR 450 000.</a:t>
            </a:r>
          </a:p>
          <a:p>
            <a:endParaRPr lang="en-GB" sz="1200" b="1" i="1" kern="1200" dirty="0" smtClean="0">
              <a:solidFill>
                <a:schemeClr val="tx1"/>
              </a:solidFill>
              <a:effectLst/>
              <a:latin typeface="Arial" charset="0"/>
              <a:ea typeface="+mn-ea"/>
              <a:cs typeface="+mn-cs"/>
            </a:endParaRPr>
          </a:p>
          <a:p>
            <a:r>
              <a:rPr lang="en-GB" sz="1200" b="1" i="1" kern="1200" dirty="0" smtClean="0">
                <a:solidFill>
                  <a:schemeClr val="tx1"/>
                </a:solidFill>
                <a:effectLst/>
                <a:latin typeface="Arial" charset="0"/>
                <a:ea typeface="+mn-ea"/>
                <a:cs typeface="+mn-cs"/>
              </a:rPr>
              <a:t>=&gt; Why has the Commission not recommended shutting down some NPPs, as proposed in the Greenpeace report ?</a:t>
            </a:r>
            <a:endParaRPr lang="en-GB"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The decision on the closure of a specific power plant is a national responsibility like the granting of an operating licence. </a:t>
            </a:r>
          </a:p>
          <a:p>
            <a:pPr lvl="0"/>
            <a:r>
              <a:rPr lang="en-GB" sz="1200" kern="1200" dirty="0" smtClean="0">
                <a:solidFill>
                  <a:schemeClr val="tx1"/>
                </a:solidFill>
                <a:effectLst/>
                <a:latin typeface="Arial" charset="0"/>
                <a:ea typeface="+mn-ea"/>
                <a:cs typeface="+mn-cs"/>
              </a:rPr>
              <a:t>The 13 NPPs mentioned in the Greenpeace report have all been assessed in the course of the stress tests review:</a:t>
            </a:r>
          </a:p>
          <a:p>
            <a:pPr lvl="0"/>
            <a:r>
              <a:rPr lang="en-GB" sz="1200" kern="1200" dirty="0" smtClean="0">
                <a:solidFill>
                  <a:schemeClr val="tx1"/>
                </a:solidFill>
                <a:effectLst/>
                <a:latin typeface="Arial" charset="0"/>
                <a:ea typeface="+mn-ea"/>
                <a:cs typeface="+mn-cs"/>
              </a:rPr>
              <a:t>either during the assessments performed by the operators and regulators - </a:t>
            </a:r>
            <a:r>
              <a:rPr lang="en-GB" sz="1200" kern="1200" dirty="0" err="1" smtClean="0">
                <a:solidFill>
                  <a:schemeClr val="tx1"/>
                </a:solidFill>
                <a:effectLst/>
                <a:latin typeface="Arial" charset="0"/>
                <a:ea typeface="+mn-ea"/>
                <a:cs typeface="+mn-cs"/>
              </a:rPr>
              <a:t>Tihange</a:t>
            </a:r>
            <a:r>
              <a:rPr lang="en-GB" sz="1200" kern="1200" dirty="0" smtClean="0">
                <a:solidFill>
                  <a:schemeClr val="tx1"/>
                </a:solidFill>
                <a:effectLst/>
                <a:latin typeface="Arial" charset="0"/>
                <a:ea typeface="+mn-ea"/>
                <a:cs typeface="+mn-cs"/>
              </a:rPr>
              <a:t> (BE), </a:t>
            </a:r>
            <a:r>
              <a:rPr lang="en-GB" sz="1200" kern="1200" dirty="0" err="1" smtClean="0">
                <a:solidFill>
                  <a:schemeClr val="tx1"/>
                </a:solidFill>
                <a:effectLst/>
                <a:latin typeface="Arial" charset="0"/>
                <a:ea typeface="+mn-ea"/>
                <a:cs typeface="+mn-cs"/>
              </a:rPr>
              <a:t>Mühleberg</a:t>
            </a:r>
            <a:r>
              <a:rPr lang="en-GB" sz="1200" kern="1200" dirty="0" smtClean="0">
                <a:solidFill>
                  <a:schemeClr val="tx1"/>
                </a:solidFill>
                <a:effectLst/>
                <a:latin typeface="Arial" charset="0"/>
                <a:ea typeface="+mn-ea"/>
                <a:cs typeface="+mn-cs"/>
              </a:rPr>
              <a:t> (CH) and </a:t>
            </a:r>
            <a:r>
              <a:rPr lang="en-GB" sz="1200" kern="1200" dirty="0" err="1" smtClean="0">
                <a:solidFill>
                  <a:schemeClr val="tx1"/>
                </a:solidFill>
                <a:effectLst/>
                <a:latin typeface="Arial" charset="0"/>
                <a:ea typeface="+mn-ea"/>
                <a:cs typeface="+mn-cs"/>
              </a:rPr>
              <a:t>Gravelines</a:t>
            </a:r>
            <a:r>
              <a:rPr lang="en-GB" sz="1200" kern="1200" dirty="0" smtClean="0">
                <a:solidFill>
                  <a:schemeClr val="tx1"/>
                </a:solidFill>
                <a:effectLst/>
                <a:latin typeface="Arial" charset="0"/>
                <a:ea typeface="+mn-ea"/>
                <a:cs typeface="+mn-cs"/>
              </a:rPr>
              <a:t> (FR);</a:t>
            </a:r>
          </a:p>
          <a:p>
            <a:pPr lvl="0"/>
            <a:r>
              <a:rPr lang="en-GB" sz="1200" kern="1200" dirty="0" smtClean="0">
                <a:solidFill>
                  <a:schemeClr val="tx1"/>
                </a:solidFill>
                <a:effectLst/>
                <a:latin typeface="Arial" charset="0"/>
                <a:ea typeface="+mn-ea"/>
                <a:cs typeface="+mn-cs"/>
              </a:rPr>
              <a:t>during the peer review process – </a:t>
            </a:r>
            <a:r>
              <a:rPr lang="en-GB" sz="1200" kern="1200" dirty="0" err="1" smtClean="0">
                <a:solidFill>
                  <a:schemeClr val="tx1"/>
                </a:solidFill>
                <a:effectLst/>
                <a:latin typeface="Arial" charset="0"/>
                <a:ea typeface="+mn-ea"/>
                <a:cs typeface="+mn-cs"/>
              </a:rPr>
              <a:t>Almaraz</a:t>
            </a:r>
            <a:r>
              <a:rPr lang="en-GB" sz="1200" kern="1200" dirty="0" smtClean="0">
                <a:solidFill>
                  <a:schemeClr val="tx1"/>
                </a:solidFill>
                <a:effectLst/>
                <a:latin typeface="Arial" charset="0"/>
                <a:ea typeface="+mn-ea"/>
                <a:cs typeface="+mn-cs"/>
              </a:rPr>
              <a:t> (ES), </a:t>
            </a:r>
            <a:r>
              <a:rPr lang="en-GB" sz="1200" kern="1200" dirty="0" err="1" smtClean="0">
                <a:solidFill>
                  <a:schemeClr val="tx1"/>
                </a:solidFill>
                <a:effectLst/>
                <a:latin typeface="Arial" charset="0"/>
                <a:ea typeface="+mn-ea"/>
                <a:cs typeface="+mn-cs"/>
              </a:rPr>
              <a:t>Doel</a:t>
            </a:r>
            <a:r>
              <a:rPr lang="en-GB" sz="1200" kern="1200" dirty="0" smtClean="0">
                <a:solidFill>
                  <a:schemeClr val="tx1"/>
                </a:solidFill>
                <a:effectLst/>
                <a:latin typeface="Arial" charset="0"/>
                <a:ea typeface="+mn-ea"/>
                <a:cs typeface="+mn-cs"/>
              </a:rPr>
              <a:t> (BE), </a:t>
            </a:r>
            <a:r>
              <a:rPr lang="en-GB" sz="1200" kern="1200" dirty="0" err="1" smtClean="0">
                <a:solidFill>
                  <a:schemeClr val="tx1"/>
                </a:solidFill>
                <a:effectLst/>
                <a:latin typeface="Arial" charset="0"/>
                <a:ea typeface="+mn-ea"/>
                <a:cs typeface="+mn-cs"/>
              </a:rPr>
              <a:t>Krško</a:t>
            </a:r>
            <a:r>
              <a:rPr lang="en-GB" sz="1200" kern="1200" dirty="0" smtClean="0">
                <a:solidFill>
                  <a:schemeClr val="tx1"/>
                </a:solidFill>
                <a:effectLst/>
                <a:latin typeface="Arial" charset="0"/>
                <a:ea typeface="+mn-ea"/>
                <a:cs typeface="+mn-cs"/>
              </a:rPr>
              <a:t> (SI) and </a:t>
            </a:r>
            <a:r>
              <a:rPr lang="en-GB" sz="1200" kern="1200" dirty="0" err="1" smtClean="0">
                <a:solidFill>
                  <a:schemeClr val="tx1"/>
                </a:solidFill>
                <a:effectLst/>
                <a:latin typeface="Arial" charset="0"/>
                <a:ea typeface="+mn-ea"/>
                <a:cs typeface="+mn-cs"/>
              </a:rPr>
              <a:t>Mochovce</a:t>
            </a:r>
            <a:r>
              <a:rPr lang="en-GB" sz="1200" kern="1200" dirty="0" smtClean="0">
                <a:solidFill>
                  <a:schemeClr val="tx1"/>
                </a:solidFill>
                <a:effectLst/>
                <a:latin typeface="Arial" charset="0"/>
                <a:ea typeface="+mn-ea"/>
                <a:cs typeface="+mn-cs"/>
              </a:rPr>
              <a:t>, (SK);</a:t>
            </a:r>
          </a:p>
          <a:p>
            <a:pPr lvl="0"/>
            <a:r>
              <a:rPr lang="en-GB" sz="1200" kern="1200" dirty="0" smtClean="0">
                <a:solidFill>
                  <a:schemeClr val="tx1"/>
                </a:solidFill>
                <a:effectLst/>
                <a:latin typeface="Arial" charset="0"/>
                <a:ea typeface="+mn-ea"/>
                <a:cs typeface="+mn-cs"/>
              </a:rPr>
              <a:t>or during the additional visits which took place in September – </a:t>
            </a:r>
            <a:r>
              <a:rPr lang="en-GB" sz="1200" kern="1200" dirty="0" err="1" smtClean="0">
                <a:solidFill>
                  <a:schemeClr val="tx1"/>
                </a:solidFill>
                <a:effectLst/>
                <a:latin typeface="Arial" charset="0"/>
                <a:ea typeface="+mn-ea"/>
                <a:cs typeface="+mn-cs"/>
              </a:rPr>
              <a:t>Gundremmingen</a:t>
            </a:r>
            <a:r>
              <a:rPr lang="en-GB" sz="1200" kern="1200" dirty="0" smtClean="0">
                <a:solidFill>
                  <a:schemeClr val="tx1"/>
                </a:solidFill>
                <a:effectLst/>
                <a:latin typeface="Arial" charset="0"/>
                <a:ea typeface="+mn-ea"/>
                <a:cs typeface="+mn-cs"/>
              </a:rPr>
              <a:t> (DE), </a:t>
            </a:r>
            <a:r>
              <a:rPr lang="en-GB" sz="1200" kern="1200" dirty="0" err="1" smtClean="0">
                <a:solidFill>
                  <a:schemeClr val="tx1"/>
                </a:solidFill>
                <a:effectLst/>
                <a:latin typeface="Arial" charset="0"/>
                <a:ea typeface="+mn-ea"/>
                <a:cs typeface="+mn-cs"/>
              </a:rPr>
              <a:t>Ringhals</a:t>
            </a:r>
            <a:r>
              <a:rPr lang="en-GB" sz="1200" kern="1200" dirty="0" smtClean="0">
                <a:solidFill>
                  <a:schemeClr val="tx1"/>
                </a:solidFill>
                <a:effectLst/>
                <a:latin typeface="Arial" charset="0"/>
                <a:ea typeface="+mn-ea"/>
                <a:cs typeface="+mn-cs"/>
              </a:rPr>
              <a:t> (SE), </a:t>
            </a:r>
            <a:r>
              <a:rPr lang="en-GB" sz="1200" kern="1200" dirty="0" err="1" smtClean="0">
                <a:solidFill>
                  <a:schemeClr val="tx1"/>
                </a:solidFill>
                <a:effectLst/>
                <a:latin typeface="Arial" charset="0"/>
                <a:ea typeface="+mn-ea"/>
                <a:cs typeface="+mn-cs"/>
              </a:rPr>
              <a:t>Temelín</a:t>
            </a:r>
            <a:r>
              <a:rPr lang="en-GB" sz="1200" kern="1200" dirty="0" smtClean="0">
                <a:solidFill>
                  <a:schemeClr val="tx1"/>
                </a:solidFill>
                <a:effectLst/>
                <a:latin typeface="Arial" charset="0"/>
                <a:ea typeface="+mn-ea"/>
                <a:cs typeface="+mn-cs"/>
              </a:rPr>
              <a:t>, (CZ), </a:t>
            </a:r>
            <a:r>
              <a:rPr lang="en-GB" sz="1200" kern="1200" dirty="0" err="1" smtClean="0">
                <a:solidFill>
                  <a:schemeClr val="tx1"/>
                </a:solidFill>
                <a:effectLst/>
                <a:latin typeface="Arial" charset="0"/>
                <a:ea typeface="+mn-ea"/>
                <a:cs typeface="+mn-cs"/>
              </a:rPr>
              <a:t>Wylfa</a:t>
            </a:r>
            <a:r>
              <a:rPr lang="en-GB" sz="1200" kern="1200" dirty="0" smtClean="0">
                <a:solidFill>
                  <a:schemeClr val="tx1"/>
                </a:solidFill>
                <a:effectLst/>
                <a:latin typeface="Arial" charset="0"/>
                <a:ea typeface="+mn-ea"/>
                <a:cs typeface="+mn-cs"/>
              </a:rPr>
              <a:t> (UK), </a:t>
            </a:r>
            <a:r>
              <a:rPr lang="en-GB" sz="1200" kern="1200" dirty="0" err="1" smtClean="0">
                <a:solidFill>
                  <a:schemeClr val="tx1"/>
                </a:solidFill>
                <a:effectLst/>
                <a:latin typeface="Arial" charset="0"/>
                <a:ea typeface="+mn-ea"/>
                <a:cs typeface="+mn-cs"/>
              </a:rPr>
              <a:t>Fessenheim</a:t>
            </a:r>
            <a:r>
              <a:rPr lang="en-GB" sz="1200" kern="1200" dirty="0" smtClean="0">
                <a:solidFill>
                  <a:schemeClr val="tx1"/>
                </a:solidFill>
                <a:effectLst/>
                <a:latin typeface="Arial" charset="0"/>
                <a:ea typeface="+mn-ea"/>
                <a:cs typeface="+mn-cs"/>
              </a:rPr>
              <a:t> and </a:t>
            </a:r>
            <a:r>
              <a:rPr lang="en-GB" sz="1200" kern="1200" dirty="0" err="1" smtClean="0">
                <a:solidFill>
                  <a:schemeClr val="tx1"/>
                </a:solidFill>
                <a:effectLst/>
                <a:latin typeface="Arial" charset="0"/>
                <a:ea typeface="+mn-ea"/>
                <a:cs typeface="+mn-cs"/>
              </a:rPr>
              <a:t>Cattenom</a:t>
            </a:r>
            <a:r>
              <a:rPr lang="en-GB" sz="1200" kern="1200" dirty="0" smtClean="0">
                <a:solidFill>
                  <a:schemeClr val="tx1"/>
                </a:solidFill>
                <a:effectLst/>
                <a:latin typeface="Arial" charset="0"/>
                <a:ea typeface="+mn-ea"/>
                <a:cs typeface="+mn-cs"/>
              </a:rPr>
              <a:t> (FR).</a:t>
            </a:r>
          </a:p>
          <a:p>
            <a:pPr lvl="0"/>
            <a:r>
              <a:rPr lang="en-GB" sz="1200" kern="1200" dirty="0" smtClean="0">
                <a:solidFill>
                  <a:schemeClr val="tx1"/>
                </a:solidFill>
                <a:effectLst/>
                <a:latin typeface="Arial" charset="0"/>
                <a:ea typeface="+mn-ea"/>
                <a:cs typeface="+mn-cs"/>
              </a:rPr>
              <a:t>The stress tests have not revealed any critical safety issues which would have requested the immediate shutdown of a specific NPP.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fld id="{5EDED8A4-5710-41AB-AD91-72C7FB55D964}" type="slidenum">
              <a:rPr lang="en-GB" altLang="de-DE" sz="1200" b="0" smtClean="0">
                <a:solidFill>
                  <a:schemeClr val="tx1"/>
                </a:solidFill>
                <a:latin typeface="Arial" charset="0"/>
              </a:rPr>
              <a:pPr eaLnBrk="1" hangingPunct="1"/>
              <a:t>2</a:t>
            </a:fld>
            <a:endParaRPr lang="en-GB" altLang="de-DE" sz="1200" b="0" smtClean="0">
              <a:solidFill>
                <a:schemeClr val="tx1"/>
              </a:solidFill>
              <a:latin typeface="Arial" charset="0"/>
            </a:endParaRPr>
          </a:p>
        </p:txBody>
      </p:sp>
      <p:sp>
        <p:nvSpPr>
          <p:cNvPr id="89091" name="Rectangle 2"/>
          <p:cNvSpPr>
            <a:spLocks noGrp="1" noRot="1" noChangeAspect="1" noTextEdit="1"/>
          </p:cNvSpPr>
          <p:nvPr>
            <p:ph type="sldImg"/>
          </p:nvPr>
        </p:nvSpPr>
        <p:spPr>
          <a:xfrm>
            <a:off x="895350" y="730250"/>
            <a:ext cx="4876800" cy="3659188"/>
          </a:xfrm>
          <a:ln/>
        </p:spPr>
      </p:sp>
      <p:sp>
        <p:nvSpPr>
          <p:cNvPr id="89092" name="Rectangle 3"/>
          <p:cNvSpPr>
            <a:spLocks noGrp="1"/>
          </p:cNvSpPr>
          <p:nvPr>
            <p:ph type="body" idx="1"/>
          </p:nvPr>
        </p:nvSpPr>
        <p:spPr>
          <a:noFill/>
        </p:spPr>
        <p:txBody>
          <a:bodyPr lIns="87642" tIns="43822" rIns="87642" bIns="43822"/>
          <a:lstStyle/>
          <a:p>
            <a:pPr eaLnBrk="1" hangingPunct="1"/>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fld id="{5EDED8A4-5710-41AB-AD91-72C7FB55D964}" type="slidenum">
              <a:rPr lang="en-GB" altLang="de-DE" sz="1200" b="0" smtClean="0">
                <a:solidFill>
                  <a:schemeClr val="tx1"/>
                </a:solidFill>
                <a:latin typeface="Arial" charset="0"/>
              </a:rPr>
              <a:pPr eaLnBrk="1" hangingPunct="1"/>
              <a:t>21</a:t>
            </a:fld>
            <a:endParaRPr lang="en-GB" altLang="de-DE" sz="1200" b="0" smtClean="0">
              <a:solidFill>
                <a:schemeClr val="tx1"/>
              </a:solidFill>
              <a:latin typeface="Arial" charset="0"/>
            </a:endParaRPr>
          </a:p>
        </p:txBody>
      </p:sp>
      <p:sp>
        <p:nvSpPr>
          <p:cNvPr id="89091" name="Rectangle 2"/>
          <p:cNvSpPr>
            <a:spLocks noGrp="1" noRot="1" noChangeAspect="1" noTextEdit="1"/>
          </p:cNvSpPr>
          <p:nvPr>
            <p:ph type="sldImg"/>
          </p:nvPr>
        </p:nvSpPr>
        <p:spPr>
          <a:xfrm>
            <a:off x="895350" y="730250"/>
            <a:ext cx="4876800" cy="3659188"/>
          </a:xfrm>
          <a:ln/>
        </p:spPr>
      </p:sp>
      <p:sp>
        <p:nvSpPr>
          <p:cNvPr id="89092" name="Rectangle 3"/>
          <p:cNvSpPr>
            <a:spLocks noGrp="1"/>
          </p:cNvSpPr>
          <p:nvPr>
            <p:ph type="body" idx="1"/>
          </p:nvPr>
        </p:nvSpPr>
        <p:spPr>
          <a:noFill/>
        </p:spPr>
        <p:txBody>
          <a:bodyPr lIns="87642" tIns="43822" rIns="87642" bIns="43822"/>
          <a:lstStyle/>
          <a:p>
            <a:pPr eaLnBrk="1" hangingPunct="1"/>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SzPct val="80000"/>
            </a:pPr>
            <a:endParaRPr lang="en-GB"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SzPct val="80000"/>
            </a:pPr>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fld id="{5EDED8A4-5710-41AB-AD91-72C7FB55D964}" type="slidenum">
              <a:rPr lang="en-GB" altLang="de-DE" sz="1200" b="0" smtClean="0">
                <a:solidFill>
                  <a:schemeClr val="tx1"/>
                </a:solidFill>
                <a:latin typeface="Arial" charset="0"/>
              </a:rPr>
              <a:pPr eaLnBrk="1" hangingPunct="1"/>
              <a:t>4</a:t>
            </a:fld>
            <a:endParaRPr lang="en-GB" altLang="de-DE" sz="1200" b="0" smtClean="0">
              <a:solidFill>
                <a:schemeClr val="tx1"/>
              </a:solidFill>
              <a:latin typeface="Arial" charset="0"/>
            </a:endParaRPr>
          </a:p>
        </p:txBody>
      </p:sp>
      <p:sp>
        <p:nvSpPr>
          <p:cNvPr id="89091" name="Rectangle 2"/>
          <p:cNvSpPr>
            <a:spLocks noGrp="1" noRot="1" noChangeAspect="1" noTextEdit="1"/>
          </p:cNvSpPr>
          <p:nvPr>
            <p:ph type="sldImg"/>
          </p:nvPr>
        </p:nvSpPr>
        <p:spPr>
          <a:xfrm>
            <a:off x="895350" y="730250"/>
            <a:ext cx="4876800" cy="3659188"/>
          </a:xfrm>
          <a:ln/>
        </p:spPr>
      </p:sp>
      <p:sp>
        <p:nvSpPr>
          <p:cNvPr id="89092" name="Rectangle 3"/>
          <p:cNvSpPr>
            <a:spLocks noGrp="1"/>
          </p:cNvSpPr>
          <p:nvPr>
            <p:ph type="body" idx="1"/>
          </p:nvPr>
        </p:nvSpPr>
        <p:spPr>
          <a:noFill/>
        </p:spPr>
        <p:txBody>
          <a:bodyPr lIns="87642" tIns="43822" rIns="87642" bIns="43822"/>
          <a:lstStyle/>
          <a:p>
            <a:pPr eaLnBrk="1" hangingPunct="1"/>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fld id="{6C25519A-007C-49AE-9C78-C9E81C4C7A2E}" type="slidenum">
              <a:rPr lang="en-GB" altLang="de-DE" sz="1200" b="0" smtClean="0">
                <a:solidFill>
                  <a:schemeClr val="tx1"/>
                </a:solidFill>
                <a:latin typeface="Arial" charset="0"/>
              </a:rPr>
              <a:pPr eaLnBrk="1" hangingPunct="1"/>
              <a:t>5</a:t>
            </a:fld>
            <a:endParaRPr lang="en-GB" altLang="de-DE" sz="1200" b="0" smtClean="0">
              <a:solidFill>
                <a:schemeClr val="tx1"/>
              </a:solidFill>
              <a:latin typeface="Arial" charset="0"/>
            </a:endParaRPr>
          </a:p>
        </p:txBody>
      </p:sp>
      <p:sp>
        <p:nvSpPr>
          <p:cNvPr id="90115" name="Rectangle 2"/>
          <p:cNvSpPr>
            <a:spLocks noGrp="1" noRot="1" noChangeAspect="1" noTextEdit="1"/>
          </p:cNvSpPr>
          <p:nvPr>
            <p:ph type="sldImg"/>
          </p:nvPr>
        </p:nvSpPr>
        <p:spPr>
          <a:xfrm>
            <a:off x="895350" y="730250"/>
            <a:ext cx="4876800" cy="3659188"/>
          </a:xfrm>
          <a:ln/>
        </p:spPr>
      </p:sp>
      <p:sp>
        <p:nvSpPr>
          <p:cNvPr id="90116" name="Rectangle 3"/>
          <p:cNvSpPr>
            <a:spLocks noGrp="1"/>
          </p:cNvSpPr>
          <p:nvPr>
            <p:ph type="body" idx="1"/>
          </p:nvPr>
        </p:nvSpPr>
        <p:spPr>
          <a:xfrm>
            <a:off x="665366" y="4635392"/>
            <a:ext cx="5338358" cy="4388952"/>
          </a:xfrm>
          <a:noFill/>
        </p:spPr>
        <p:txBody>
          <a:bodyPr lIns="88407" tIns="44204" rIns="88407" bIns="44204"/>
          <a:lstStyle/>
          <a:p>
            <a:pPr eaLnBrk="1" hangingPunct="1"/>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2900">
                <a:solidFill>
                  <a:srgbClr val="0F5494"/>
                </a:solidFill>
                <a:latin typeface="Verdana" pitchFamily="34" charset="0"/>
              </a:defRPr>
            </a:lvl1pPr>
            <a:lvl2pPr marL="726679" indent="-279492" eaLnBrk="0" hangingPunct="0">
              <a:defRPr sz="2900">
                <a:solidFill>
                  <a:srgbClr val="0F5494"/>
                </a:solidFill>
                <a:latin typeface="Verdana" pitchFamily="34" charset="0"/>
              </a:defRPr>
            </a:lvl2pPr>
            <a:lvl3pPr marL="1117968" indent="-223594" eaLnBrk="0" hangingPunct="0">
              <a:defRPr sz="2900">
                <a:solidFill>
                  <a:srgbClr val="0F5494"/>
                </a:solidFill>
                <a:latin typeface="Verdana" pitchFamily="34" charset="0"/>
              </a:defRPr>
            </a:lvl3pPr>
            <a:lvl4pPr marL="1565156" indent="-223594" eaLnBrk="0" hangingPunct="0">
              <a:defRPr sz="2900">
                <a:solidFill>
                  <a:srgbClr val="0F5494"/>
                </a:solidFill>
                <a:latin typeface="Verdana" pitchFamily="34" charset="0"/>
              </a:defRPr>
            </a:lvl4pPr>
            <a:lvl5pPr marL="2012343" indent="-223594" eaLnBrk="0" hangingPunct="0">
              <a:defRPr sz="2900">
                <a:solidFill>
                  <a:srgbClr val="0F5494"/>
                </a:solidFill>
                <a:latin typeface="Verdana" pitchFamily="34" charset="0"/>
              </a:defRPr>
            </a:lvl5pPr>
            <a:lvl6pPr marL="2459530" indent="-223594" eaLnBrk="0" fontAlgn="base" hangingPunct="0">
              <a:spcBef>
                <a:spcPct val="0"/>
              </a:spcBef>
              <a:spcAft>
                <a:spcPct val="0"/>
              </a:spcAft>
              <a:defRPr sz="2900">
                <a:solidFill>
                  <a:srgbClr val="0F5494"/>
                </a:solidFill>
                <a:latin typeface="Verdana" pitchFamily="34" charset="0"/>
              </a:defRPr>
            </a:lvl6pPr>
            <a:lvl7pPr marL="2906718" indent="-223594" eaLnBrk="0" fontAlgn="base" hangingPunct="0">
              <a:spcBef>
                <a:spcPct val="0"/>
              </a:spcBef>
              <a:spcAft>
                <a:spcPct val="0"/>
              </a:spcAft>
              <a:defRPr sz="2900">
                <a:solidFill>
                  <a:srgbClr val="0F5494"/>
                </a:solidFill>
                <a:latin typeface="Verdana" pitchFamily="34" charset="0"/>
              </a:defRPr>
            </a:lvl7pPr>
            <a:lvl8pPr marL="3353905" indent="-223594" eaLnBrk="0" fontAlgn="base" hangingPunct="0">
              <a:spcBef>
                <a:spcPct val="0"/>
              </a:spcBef>
              <a:spcAft>
                <a:spcPct val="0"/>
              </a:spcAft>
              <a:defRPr sz="2900">
                <a:solidFill>
                  <a:srgbClr val="0F5494"/>
                </a:solidFill>
                <a:latin typeface="Verdana" pitchFamily="34" charset="0"/>
              </a:defRPr>
            </a:lvl8pPr>
            <a:lvl9pPr marL="3801092" indent="-223594" eaLnBrk="0" fontAlgn="base" hangingPunct="0">
              <a:spcBef>
                <a:spcPct val="0"/>
              </a:spcBef>
              <a:spcAft>
                <a:spcPct val="0"/>
              </a:spcAft>
              <a:defRPr sz="2900">
                <a:solidFill>
                  <a:srgbClr val="0F5494"/>
                </a:solidFill>
                <a:latin typeface="Verdana" pitchFamily="34" charset="0"/>
              </a:defRPr>
            </a:lvl9pPr>
          </a:lstStyle>
          <a:p>
            <a:pPr eaLnBrk="1" hangingPunct="1"/>
            <a:fld id="{D5A8DE51-35C7-460E-811B-4A661E669E9E}" type="slidenum">
              <a:rPr lang="en-GB" sz="1200">
                <a:solidFill>
                  <a:schemeClr val="tx1"/>
                </a:solidFill>
                <a:latin typeface="Arial" pitchFamily="34" charset="0"/>
              </a:rPr>
              <a:pPr eaLnBrk="1" hangingPunct="1"/>
              <a:t>6</a:t>
            </a:fld>
            <a:endParaRPr lang="en-GB" sz="1200">
              <a:solidFill>
                <a:schemeClr val="tx1"/>
              </a:solidFill>
              <a:latin typeface="Arial"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xfrm>
            <a:off x="898525" y="731838"/>
            <a:ext cx="4876800"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latin typeface="Arial" pitchFamily="34" charset="0"/>
              </a:rPr>
              <a:t>On European Council:</a:t>
            </a:r>
          </a:p>
          <a:p>
            <a:pPr marL="176058" indent="-176058" eaLnBrk="1" hangingPunct="1">
              <a:buFont typeface="Wingdings" pitchFamily="2" charset="2"/>
              <a:buChar char="Ø"/>
            </a:pPr>
            <a:r>
              <a:rPr lang="en-GB" dirty="0" smtClean="0">
                <a:latin typeface="Arial" pitchFamily="34" charset="0"/>
              </a:rPr>
              <a:t>EU objective for 2050: reduction in GHG emissions to 80-95% below 1990 level by 2050, </a:t>
            </a:r>
            <a:r>
              <a:rPr lang="en-GB" b="1" dirty="0" smtClean="0">
                <a:latin typeface="Arial" pitchFamily="34" charset="0"/>
              </a:rPr>
              <a:t>in the context of necessary reductions by developed countries as a group</a:t>
            </a:r>
            <a:r>
              <a:rPr lang="en-GB" dirty="0" smtClean="0">
                <a:latin typeface="Arial" pitchFamily="34" charset="0"/>
              </a:rPr>
              <a:t>, according to the Intergovernmental Panel on Climate Change</a:t>
            </a:r>
          </a:p>
          <a:p>
            <a:pPr eaLnBrk="1" hangingPunct="1">
              <a:spcBef>
                <a:spcPts val="587"/>
              </a:spcBef>
            </a:pPr>
            <a:endParaRPr lang="en-GB" dirty="0" smtClean="0">
              <a:latin typeface="Arial" pitchFamily="34" charset="0"/>
            </a:endParaRPr>
          </a:p>
          <a:p>
            <a:pPr eaLnBrk="1" hangingPunct="1">
              <a:spcBef>
                <a:spcPts val="587"/>
              </a:spcBef>
            </a:pPr>
            <a:r>
              <a:rPr lang="en-GB" dirty="0" smtClean="0">
                <a:latin typeface="Arial" pitchFamily="34" charset="0"/>
              </a:rPr>
              <a:t>On </a:t>
            </a:r>
            <a:r>
              <a:rPr lang="en-GB" b="1" dirty="0" smtClean="0">
                <a:latin typeface="Arial" pitchFamily="34" charset="0"/>
              </a:rPr>
              <a:t>the aim </a:t>
            </a:r>
            <a:r>
              <a:rPr lang="en-GB" dirty="0" smtClean="0">
                <a:latin typeface="Arial" pitchFamily="34" charset="0"/>
              </a:rPr>
              <a:t>of the Roadmap:</a:t>
            </a:r>
          </a:p>
          <a:p>
            <a:pPr marL="176058" indent="-176058" eaLnBrk="1" hangingPunct="1">
              <a:buFont typeface="Arial" pitchFamily="34" charset="0"/>
              <a:buChar char="●"/>
            </a:pPr>
            <a:r>
              <a:rPr lang="en-GB" dirty="0" smtClean="0">
                <a:latin typeface="Arial" pitchFamily="34" charset="0"/>
              </a:rPr>
              <a:t>The Roadmap is part of a process to </a:t>
            </a:r>
            <a:r>
              <a:rPr lang="en-GB" b="1" dirty="0" smtClean="0">
                <a:latin typeface="Arial" pitchFamily="34" charset="0"/>
              </a:rPr>
              <a:t>shape a common view</a:t>
            </a:r>
            <a:r>
              <a:rPr lang="en-GB" dirty="0" smtClean="0">
                <a:latin typeface="Arial" pitchFamily="34" charset="0"/>
              </a:rPr>
              <a:t> in Europe on how we can achieve the transformation of our energy system, meeting the established trio of objectives. Looking for “no regrets” policy options. Develop 2030 policy framework including concrete milestones (for predictability).</a:t>
            </a:r>
          </a:p>
          <a:p>
            <a:pPr marL="176058" indent="-176058" eaLnBrk="1" hangingPunct="1">
              <a:buFont typeface="Arial" pitchFamily="34" charset="0"/>
              <a:buChar char="●"/>
            </a:pPr>
            <a:r>
              <a:rPr lang="en-GB" dirty="0" smtClean="0">
                <a:latin typeface="Arial" pitchFamily="34" charset="0"/>
              </a:rPr>
              <a:t>We have a</a:t>
            </a:r>
            <a:r>
              <a:rPr lang="en-GB" b="1" dirty="0" smtClean="0">
                <a:latin typeface="Arial" pitchFamily="34" charset="0"/>
              </a:rPr>
              <a:t> shared interest</a:t>
            </a:r>
            <a:r>
              <a:rPr lang="en-GB" dirty="0" smtClean="0">
                <a:latin typeface="Arial" pitchFamily="34" charset="0"/>
              </a:rPr>
              <a:t> in achieving and communicating a clear picture on the policy framework, especially in this time of uncertainties and turbulence. It does not matter whether policy uncertainties are at Member State or EU level – the effect on investment risks will be much the same.</a:t>
            </a:r>
          </a:p>
          <a:p>
            <a:pPr marL="176058" indent="-176058" eaLnBrk="1" hangingPunct="1">
              <a:buFont typeface="Arial" pitchFamily="34" charset="0"/>
              <a:buChar char="●"/>
            </a:pPr>
            <a:r>
              <a:rPr lang="en-GB" dirty="0" smtClean="0">
                <a:latin typeface="Arial" pitchFamily="34" charset="0"/>
              </a:rPr>
              <a:t>May 2011, Informal Energy Council: The Roadmap "should stand as the </a:t>
            </a:r>
            <a:r>
              <a:rPr lang="en-GB" b="1" dirty="0" smtClean="0">
                <a:latin typeface="Arial" pitchFamily="34" charset="0"/>
              </a:rPr>
              <a:t>commonly accepted</a:t>
            </a:r>
            <a:r>
              <a:rPr lang="en-GB" dirty="0" smtClean="0">
                <a:latin typeface="Arial" pitchFamily="34" charset="0"/>
              </a:rPr>
              <a:t> and ambitious – but at the same time feasible – foundation for the long-term European energy policy".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23"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176058" indent="-176058" eaLnBrk="1" hangingPunct="1">
              <a:spcBef>
                <a:spcPts val="0"/>
              </a:spcBef>
              <a:buFont typeface="Arial" pitchFamily="34" charset="0"/>
              <a:buChar char="●"/>
              <a:defRPr/>
            </a:pPr>
            <a:r>
              <a:rPr lang="en-GB" b="1" dirty="0" smtClean="0"/>
              <a:t>RES dominates energy mix in long-run</a:t>
            </a:r>
            <a:r>
              <a:rPr lang="en-GB" dirty="0" smtClean="0"/>
              <a:t>. 2030 shows already significant increases in RES. If it were measured in final demand – as in RES directive – this would go up to around 30%. In electricity generation, RES share by 2030 would be between 51 and 60%. In 2050, RES dominates the energy mix by far. High RES scenario has 65 percentage points more RES in final demand than today reaching 75%.</a:t>
            </a:r>
          </a:p>
          <a:p>
            <a:pPr marL="176058" indent="-176058" eaLnBrk="1" hangingPunct="1">
              <a:spcBef>
                <a:spcPts val="0"/>
              </a:spcBef>
              <a:buFont typeface="Arial" pitchFamily="34" charset="0"/>
              <a:buChar char="●"/>
              <a:defRPr/>
            </a:pPr>
            <a:r>
              <a:rPr lang="en-GB" b="1" dirty="0" smtClean="0"/>
              <a:t>Gas will be critical for the transformation of the energy system</a:t>
            </a:r>
            <a:r>
              <a:rPr lang="en-GB" dirty="0" smtClean="0"/>
              <a:t>. Substitution of coal (and oil) with gas in the short to medium term could </a:t>
            </a:r>
            <a:r>
              <a:rPr lang="en-US" dirty="0" smtClean="0"/>
              <a:t>help to reduce emissions with existing technologies until at least 2030 or 2035.</a:t>
            </a:r>
            <a:r>
              <a:rPr lang="en-GB" dirty="0" smtClean="0"/>
              <a:t> Although gas demand in the residential sector, for example, might drop by a quarter until 2030 due to several energy efficiency measures in the housing sector, it will stay high in the power sector over a longer period. In the Diversified Supply Technologies scenario for example, gas-fired power generation accounts for over 1000 </a:t>
            </a:r>
            <a:r>
              <a:rPr lang="en-GB" dirty="0" err="1" smtClean="0"/>
              <a:t>TWh</a:t>
            </a:r>
            <a:r>
              <a:rPr lang="en-GB" dirty="0" smtClean="0"/>
              <a:t> in 2050, significantly higher than current levels.</a:t>
            </a:r>
          </a:p>
          <a:p>
            <a:pPr marL="176058" indent="-176058" eaLnBrk="1" hangingPunct="1">
              <a:spcBef>
                <a:spcPts val="0"/>
              </a:spcBef>
              <a:buFont typeface="Arial" pitchFamily="34" charset="0"/>
              <a:buChar char="●"/>
              <a:defRPr/>
            </a:pPr>
            <a:r>
              <a:rPr lang="en-GB" b="1" dirty="0" smtClean="0"/>
              <a:t>Nuclear</a:t>
            </a:r>
            <a:r>
              <a:rPr lang="en-GB" dirty="0" smtClean="0"/>
              <a:t> </a:t>
            </a:r>
            <a:r>
              <a:rPr lang="en-GB" b="1" dirty="0" smtClean="0"/>
              <a:t>energy</a:t>
            </a:r>
            <a:r>
              <a:rPr lang="en-GB" dirty="0" smtClean="0"/>
              <a:t> will be needed to provide a significant contribution in the energy transformation process in those Member States where it is pursued. It remains a key source of low carbon electricity generation.</a:t>
            </a:r>
          </a:p>
          <a:p>
            <a:pPr marL="176058" indent="-176058" eaLnBrk="1" hangingPunct="1">
              <a:spcBef>
                <a:spcPts val="0"/>
              </a:spcBef>
              <a:buFont typeface="Arial" pitchFamily="34" charset="0"/>
              <a:buChar char="●"/>
              <a:defRPr/>
            </a:pPr>
            <a:r>
              <a:rPr lang="en-GB" b="1" dirty="0" smtClean="0"/>
              <a:t>Oil</a:t>
            </a:r>
            <a:r>
              <a:rPr lang="en-GB" dirty="0" smtClean="0"/>
              <a:t> is likely to remain in the energy mix even in 2050 and will mainly fuel parts of long distance passenger and freight transport.</a:t>
            </a:r>
          </a:p>
          <a:p>
            <a:pPr marL="176058" indent="-176058" eaLnBrk="1" hangingPunct="1">
              <a:spcBef>
                <a:spcPts val="0"/>
              </a:spcBef>
              <a:buFont typeface="Arial" pitchFamily="34" charset="0"/>
              <a:buChar char="●"/>
              <a:defRPr/>
            </a:pPr>
            <a:r>
              <a:rPr lang="en-GB" b="1" dirty="0" smtClean="0"/>
              <a:t>Coal</a:t>
            </a:r>
            <a:r>
              <a:rPr lang="en-GB" dirty="0" smtClean="0"/>
              <a:t> in the EU adds to a diversified energy portfolio and contributes to security of supply. With the development of CCS, coal could continue to play an important role in a sustainable and secure supply in the future.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SzPct val="80000"/>
            </a:pPr>
            <a:r>
              <a:rPr lang="en-GB" b="1" dirty="0" smtClean="0">
                <a:latin typeface="Arial" pitchFamily="34" charset="0"/>
              </a:rPr>
              <a:t>The</a:t>
            </a:r>
            <a:r>
              <a:rPr lang="en-GB" b="1" baseline="0" dirty="0" smtClean="0">
                <a:latin typeface="Arial" pitchFamily="34" charset="0"/>
              </a:rPr>
              <a:t> </a:t>
            </a:r>
            <a:r>
              <a:rPr lang="en-GB" b="1" dirty="0" smtClean="0">
                <a:latin typeface="Arial" pitchFamily="34" charset="0"/>
              </a:rPr>
              <a:t>Roadmap 2050 does not provide all the answers</a:t>
            </a:r>
            <a:r>
              <a:rPr lang="en-GB" dirty="0" smtClean="0">
                <a:latin typeface="Arial" pitchFamily="34" charset="0"/>
              </a:rPr>
              <a:t>, but is a </a:t>
            </a:r>
            <a:r>
              <a:rPr lang="en-GB" b="1" dirty="0" smtClean="0">
                <a:latin typeface="Arial" pitchFamily="34" charset="0"/>
              </a:rPr>
              <a:t>milestone in the ongoing dialogue</a:t>
            </a:r>
            <a:r>
              <a:rPr lang="en-GB" dirty="0" smtClean="0">
                <a:latin typeface="Arial" pitchFamily="34" charset="0"/>
              </a:rPr>
              <a:t> with other EU institutions, Member States and stakeholders on the future policy direction. It is an incentive to define the 2030 policy framework.</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b="3497"/>
          <a:stretch>
            <a:fillRect/>
          </a:stretch>
        </p:blipFill>
        <p:spPr bwMode="auto">
          <a:xfrm>
            <a:off x="3968750" y="258763"/>
            <a:ext cx="14366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 name="Rectangle 13"/>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pPr>
            <a:r>
              <a:rPr lang="fr-BE" sz="800">
                <a:solidFill>
                  <a:schemeClr val="bg1"/>
                </a:solidFill>
              </a:rPr>
              <a:t>Energy</a:t>
            </a:r>
            <a:endParaRPr lang="en-GB" sz="800">
              <a:solidFill>
                <a:schemeClr val="bg1"/>
              </a:solidFill>
            </a:endParaRPr>
          </a:p>
          <a:p>
            <a:pPr algn="ctr" defTabSz="457200"/>
            <a:endParaRPr lang="en-GB" sz="900">
              <a:solidFill>
                <a:schemeClr val="bg1"/>
              </a:solidFill>
              <a:latin typeface="Calibri" pitchFamily="34" charset="0"/>
            </a:endParaRPr>
          </a:p>
        </p:txBody>
      </p:sp>
      <p:sp>
        <p:nvSpPr>
          <p:cNvPr id="218116" name="Rectangle 4"/>
          <p:cNvSpPr>
            <a:spLocks noGrp="1" noChangeArrowheads="1"/>
          </p:cNvSpPr>
          <p:nvPr>
            <p:ph type="ctrTitle"/>
          </p:nvPr>
        </p:nvSpPr>
        <p:spPr bwMode="auto">
          <a:xfrm>
            <a:off x="3995738" y="2565400"/>
            <a:ext cx="5040312" cy="790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defRPr sz="7600">
                <a:solidFill>
                  <a:srgbClr val="FFD624"/>
                </a:solidFill>
              </a:defRPr>
            </a:lvl1pPr>
          </a:lstStyle>
          <a:p>
            <a:pPr lvl="0"/>
            <a:r>
              <a:rPr lang="fr-BE" noProof="0" smtClean="0"/>
              <a:t>Title</a:t>
            </a:r>
            <a:endParaRPr lang="en-GB" noProof="0" smtClean="0"/>
          </a:p>
        </p:txBody>
      </p:sp>
      <p:sp>
        <p:nvSpPr>
          <p:cNvPr id="218117" name="Rectangle 5"/>
          <p:cNvSpPr>
            <a:spLocks noGrp="1" noChangeArrowheads="1"/>
          </p:cNvSpPr>
          <p:nvPr>
            <p:ph type="subTitle" idx="1"/>
          </p:nvPr>
        </p:nvSpPr>
        <p:spPr bwMode="auto">
          <a:xfrm>
            <a:off x="611188" y="3716338"/>
            <a:ext cx="8532812" cy="17287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US"/>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US"/>
          </a:p>
        </p:txBody>
      </p:sp>
      <p:sp>
        <p:nvSpPr>
          <p:cNvPr id="10"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EB5433A8-91FA-43F9-8DB7-A50769C000EC}" type="slidenum">
              <a:rPr lang="en-GB"/>
              <a:pPr>
                <a:defRPr/>
              </a:pPr>
              <a:t>‹Nr.›</a:t>
            </a:fld>
            <a:endParaRPr lang="en-GB"/>
          </a:p>
        </p:txBody>
      </p:sp>
    </p:spTree>
    <p:extLst>
      <p:ext uri="{BB962C8B-B14F-4D97-AF65-F5344CB8AC3E}">
        <p14:creationId xmlns:p14="http://schemas.microsoft.com/office/powerpoint/2010/main" val="279815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4DA7A-96A1-4286-A852-EC828CA49FAC}" type="slidenum">
              <a:rPr lang="en-GB"/>
              <a:pPr>
                <a:defRPr/>
              </a:pPr>
              <a:t>‹Nr.›</a:t>
            </a:fld>
            <a:endParaRPr lang="en-GB"/>
          </a:p>
        </p:txBody>
      </p:sp>
    </p:spTree>
    <p:extLst>
      <p:ext uri="{BB962C8B-B14F-4D97-AF65-F5344CB8AC3E}">
        <p14:creationId xmlns:p14="http://schemas.microsoft.com/office/powerpoint/2010/main" val="364296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F2EF2-5F77-45FC-B96E-BD28CC996F19}" type="slidenum">
              <a:rPr lang="en-GB"/>
              <a:pPr>
                <a:defRPr/>
              </a:pPr>
              <a:t>‹Nr.›</a:t>
            </a:fld>
            <a:endParaRPr lang="en-GB"/>
          </a:p>
        </p:txBody>
      </p:sp>
    </p:spTree>
    <p:extLst>
      <p:ext uri="{BB962C8B-B14F-4D97-AF65-F5344CB8AC3E}">
        <p14:creationId xmlns:p14="http://schemas.microsoft.com/office/powerpoint/2010/main" val="307718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424297976"/>
      </p:ext>
    </p:extLst>
  </p:cSld>
  <p:clrMapOvr>
    <a:masterClrMapping/>
  </p:clrMapOvr>
  <p:transition spd="med">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latin typeface="Calibri" pitchFamily="34" charset="0"/>
            </a:endParaRPr>
          </a:p>
        </p:txBody>
      </p:sp>
      <p:pic>
        <p:nvPicPr>
          <p:cNvPr id="5" name="Picture 13" descr="picture-cover"/>
          <p:cNvPicPr>
            <a:picLocks noChangeAspect="1" noChangeArrowheads="1"/>
          </p:cNvPicPr>
          <p:nvPr/>
        </p:nvPicPr>
        <p:blipFill>
          <a:blip r:embed="rId2">
            <a:extLst>
              <a:ext uri="{28A0092B-C50C-407E-A947-70E740481C1C}">
                <a14:useLocalDpi xmlns:a14="http://schemas.microsoft.com/office/drawing/2010/main" val="0"/>
              </a:ext>
            </a:extLst>
          </a:blip>
          <a:srcRect l="667" r="-185" b="2750"/>
          <a:stretch>
            <a:fillRect/>
          </a:stretch>
        </p:blipFill>
        <p:spPr bwMode="auto">
          <a:xfrm>
            <a:off x="3175" y="968375"/>
            <a:ext cx="4265613"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b="3497"/>
          <a:stretch>
            <a:fillRect/>
          </a:stretch>
        </p:blipFill>
        <p:spPr bwMode="auto">
          <a:xfrm>
            <a:off x="3968750" y="258763"/>
            <a:ext cx="14366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userDrawn="1"/>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8" name="Rectangle 15"/>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pPr>
            <a:r>
              <a:rPr lang="fr-BE" sz="800">
                <a:solidFill>
                  <a:schemeClr val="bg1"/>
                </a:solidFill>
              </a:rPr>
              <a:t>Energy</a:t>
            </a:r>
            <a:endParaRPr lang="en-GB" sz="800">
              <a:solidFill>
                <a:schemeClr val="bg1"/>
              </a:solidFill>
            </a:endParaRPr>
          </a:p>
          <a:p>
            <a:pPr algn="ctr" defTabSz="457200"/>
            <a:endParaRPr lang="en-GB" sz="900">
              <a:solidFill>
                <a:schemeClr val="bg1"/>
              </a:solidFill>
              <a:latin typeface="Calibri" pitchFamily="34" charset="0"/>
            </a:endParaRPr>
          </a:p>
        </p:txBody>
      </p:sp>
      <p:sp>
        <p:nvSpPr>
          <p:cNvPr id="297988" name="Rectangle 4"/>
          <p:cNvSpPr>
            <a:spLocks noGrp="1" noChangeArrowheads="1"/>
          </p:cNvSpPr>
          <p:nvPr>
            <p:ph type="ctrTitle"/>
          </p:nvPr>
        </p:nvSpPr>
        <p:spPr bwMode="auto">
          <a:xfrm>
            <a:off x="3995738" y="2565400"/>
            <a:ext cx="5040312" cy="790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defRPr sz="7600">
                <a:solidFill>
                  <a:srgbClr val="FFD624"/>
                </a:solidFill>
              </a:defRPr>
            </a:lvl1pPr>
          </a:lstStyle>
          <a:p>
            <a:pPr lvl="0"/>
            <a:r>
              <a:rPr lang="fr-BE" noProof="0" smtClean="0"/>
              <a:t>Title</a:t>
            </a:r>
            <a:endParaRPr lang="en-GB" noProof="0" smtClean="0"/>
          </a:p>
        </p:txBody>
      </p:sp>
      <p:sp>
        <p:nvSpPr>
          <p:cNvPr id="297989" name="Rectangle 5"/>
          <p:cNvSpPr>
            <a:spLocks noGrp="1" noChangeArrowheads="1"/>
          </p:cNvSpPr>
          <p:nvPr>
            <p:ph type="subTitle" idx="1"/>
          </p:nvPr>
        </p:nvSpPr>
        <p:spPr bwMode="auto">
          <a:xfrm>
            <a:off x="611188" y="3716338"/>
            <a:ext cx="8532812" cy="17287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9"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US"/>
          </a:p>
        </p:txBody>
      </p:sp>
      <p:sp>
        <p:nvSpPr>
          <p:cNvPr id="10"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US"/>
          </a:p>
        </p:txBody>
      </p:sp>
      <p:sp>
        <p:nvSpPr>
          <p:cNvPr id="11"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3558D531-F2FC-4FE0-96A0-636795A14E7D}" type="slidenum">
              <a:rPr lang="en-GB"/>
              <a:pPr>
                <a:defRPr/>
              </a:pPr>
              <a:t>‹Nr.›</a:t>
            </a:fld>
            <a:endParaRPr lang="en-GB"/>
          </a:p>
        </p:txBody>
      </p:sp>
    </p:spTree>
    <p:extLst>
      <p:ext uri="{BB962C8B-B14F-4D97-AF65-F5344CB8AC3E}">
        <p14:creationId xmlns:p14="http://schemas.microsoft.com/office/powerpoint/2010/main" val="326007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F7316-E7DB-4F71-93D7-6B3E89C9C33B}" type="slidenum">
              <a:rPr lang="en-GB"/>
              <a:pPr>
                <a:defRPr/>
              </a:pPr>
              <a:t>‹Nr.›</a:t>
            </a:fld>
            <a:endParaRPr lang="en-GB"/>
          </a:p>
        </p:txBody>
      </p:sp>
    </p:spTree>
    <p:extLst>
      <p:ext uri="{BB962C8B-B14F-4D97-AF65-F5344CB8AC3E}">
        <p14:creationId xmlns:p14="http://schemas.microsoft.com/office/powerpoint/2010/main" val="91426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E19B9-CC6B-438E-A66E-CFE9008DC761}" type="slidenum">
              <a:rPr lang="en-GB"/>
              <a:pPr>
                <a:defRPr/>
              </a:pPr>
              <a:t>‹Nr.›</a:t>
            </a:fld>
            <a:endParaRPr lang="en-GB"/>
          </a:p>
        </p:txBody>
      </p:sp>
    </p:spTree>
    <p:extLst>
      <p:ext uri="{BB962C8B-B14F-4D97-AF65-F5344CB8AC3E}">
        <p14:creationId xmlns:p14="http://schemas.microsoft.com/office/powerpoint/2010/main" val="136764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FAD27-6AB8-413D-BAAE-D14C582CD520}" type="slidenum">
              <a:rPr lang="en-GB"/>
              <a:pPr>
                <a:defRPr/>
              </a:pPr>
              <a:t>‹Nr.›</a:t>
            </a:fld>
            <a:endParaRPr lang="en-GB"/>
          </a:p>
        </p:txBody>
      </p:sp>
    </p:spTree>
    <p:extLst>
      <p:ext uri="{BB962C8B-B14F-4D97-AF65-F5344CB8AC3E}">
        <p14:creationId xmlns:p14="http://schemas.microsoft.com/office/powerpoint/2010/main" val="3337466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31B7C2-4812-480B-BBC7-1E1CAC77E8A3}" type="slidenum">
              <a:rPr lang="en-GB"/>
              <a:pPr>
                <a:defRPr/>
              </a:pPr>
              <a:t>‹Nr.›</a:t>
            </a:fld>
            <a:endParaRPr lang="en-GB"/>
          </a:p>
        </p:txBody>
      </p:sp>
    </p:spTree>
    <p:extLst>
      <p:ext uri="{BB962C8B-B14F-4D97-AF65-F5344CB8AC3E}">
        <p14:creationId xmlns:p14="http://schemas.microsoft.com/office/powerpoint/2010/main" val="273410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BDE5F8-385E-41F2-88CD-B85E12B67C95}" type="slidenum">
              <a:rPr lang="en-GB"/>
              <a:pPr>
                <a:defRPr/>
              </a:pPr>
              <a:t>‹Nr.›</a:t>
            </a:fld>
            <a:endParaRPr lang="en-GB"/>
          </a:p>
        </p:txBody>
      </p:sp>
    </p:spTree>
    <p:extLst>
      <p:ext uri="{BB962C8B-B14F-4D97-AF65-F5344CB8AC3E}">
        <p14:creationId xmlns:p14="http://schemas.microsoft.com/office/powerpoint/2010/main" val="3799705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E2760C-EA9C-464D-86E6-11D437DD25B3}" type="slidenum">
              <a:rPr lang="en-GB"/>
              <a:pPr>
                <a:defRPr/>
              </a:pPr>
              <a:t>‹Nr.›</a:t>
            </a:fld>
            <a:endParaRPr lang="en-GB"/>
          </a:p>
        </p:txBody>
      </p:sp>
    </p:spTree>
    <p:extLst>
      <p:ext uri="{BB962C8B-B14F-4D97-AF65-F5344CB8AC3E}">
        <p14:creationId xmlns:p14="http://schemas.microsoft.com/office/powerpoint/2010/main" val="270576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E94FB-A21B-4262-83C7-37E7CE24B14A}" type="slidenum">
              <a:rPr lang="en-GB"/>
              <a:pPr>
                <a:defRPr/>
              </a:pPr>
              <a:t>‹Nr.›</a:t>
            </a:fld>
            <a:endParaRPr lang="en-GB"/>
          </a:p>
        </p:txBody>
      </p:sp>
    </p:spTree>
    <p:extLst>
      <p:ext uri="{BB962C8B-B14F-4D97-AF65-F5344CB8AC3E}">
        <p14:creationId xmlns:p14="http://schemas.microsoft.com/office/powerpoint/2010/main" val="3672382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1757C7-A73F-4F0E-BF17-75E12CF63750}" type="slidenum">
              <a:rPr lang="en-GB"/>
              <a:pPr>
                <a:defRPr/>
              </a:pPr>
              <a:t>‹Nr.›</a:t>
            </a:fld>
            <a:endParaRPr lang="en-GB"/>
          </a:p>
        </p:txBody>
      </p:sp>
    </p:spTree>
    <p:extLst>
      <p:ext uri="{BB962C8B-B14F-4D97-AF65-F5344CB8AC3E}">
        <p14:creationId xmlns:p14="http://schemas.microsoft.com/office/powerpoint/2010/main" val="271757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B4098-DA32-4C77-89DA-AD4EF1160D18}" type="slidenum">
              <a:rPr lang="en-GB"/>
              <a:pPr>
                <a:defRPr/>
              </a:pPr>
              <a:t>‹Nr.›</a:t>
            </a:fld>
            <a:endParaRPr lang="en-GB"/>
          </a:p>
        </p:txBody>
      </p:sp>
    </p:spTree>
    <p:extLst>
      <p:ext uri="{BB962C8B-B14F-4D97-AF65-F5344CB8AC3E}">
        <p14:creationId xmlns:p14="http://schemas.microsoft.com/office/powerpoint/2010/main" val="2653559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9BE55-0423-445A-AA5F-B9A006AD9751}" type="slidenum">
              <a:rPr lang="en-GB"/>
              <a:pPr>
                <a:defRPr/>
              </a:pPr>
              <a:t>‹Nr.›</a:t>
            </a:fld>
            <a:endParaRPr lang="en-GB"/>
          </a:p>
        </p:txBody>
      </p:sp>
    </p:spTree>
    <p:extLst>
      <p:ext uri="{BB962C8B-B14F-4D97-AF65-F5344CB8AC3E}">
        <p14:creationId xmlns:p14="http://schemas.microsoft.com/office/powerpoint/2010/main" val="2074488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C88A5-F65D-4BA2-9171-8A3DF140334D}" type="slidenum">
              <a:rPr lang="en-GB"/>
              <a:pPr>
                <a:defRPr/>
              </a:pPr>
              <a:t>‹Nr.›</a:t>
            </a:fld>
            <a:endParaRPr lang="en-GB"/>
          </a:p>
        </p:txBody>
      </p:sp>
    </p:spTree>
    <p:extLst>
      <p:ext uri="{BB962C8B-B14F-4D97-AF65-F5344CB8AC3E}">
        <p14:creationId xmlns:p14="http://schemas.microsoft.com/office/powerpoint/2010/main" val="665551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44930-C129-4588-99CF-6303EE2FB61F}" type="slidenum">
              <a:rPr lang="en-GB"/>
              <a:pPr>
                <a:defRPr/>
              </a:pPr>
              <a:t>‹Nr.›</a:t>
            </a:fld>
            <a:endParaRPr lang="en-GB"/>
          </a:p>
        </p:txBody>
      </p:sp>
    </p:spTree>
    <p:extLst>
      <p:ext uri="{BB962C8B-B14F-4D97-AF65-F5344CB8AC3E}">
        <p14:creationId xmlns:p14="http://schemas.microsoft.com/office/powerpoint/2010/main" val="172455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E64BD0-BA3A-4069-B54F-6291A4F10787}" type="slidenum">
              <a:rPr lang="en-GB"/>
              <a:pPr>
                <a:defRPr/>
              </a:pPr>
              <a:t>‹Nr.›</a:t>
            </a:fld>
            <a:endParaRPr lang="en-GB"/>
          </a:p>
        </p:txBody>
      </p:sp>
    </p:spTree>
    <p:extLst>
      <p:ext uri="{BB962C8B-B14F-4D97-AF65-F5344CB8AC3E}">
        <p14:creationId xmlns:p14="http://schemas.microsoft.com/office/powerpoint/2010/main" val="341945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ED288-BB76-4088-9417-96E60B5000A5}" type="slidenum">
              <a:rPr lang="en-GB"/>
              <a:pPr>
                <a:defRPr/>
              </a:pPr>
              <a:t>‹Nr.›</a:t>
            </a:fld>
            <a:endParaRPr lang="en-GB"/>
          </a:p>
        </p:txBody>
      </p:sp>
    </p:spTree>
    <p:extLst>
      <p:ext uri="{BB962C8B-B14F-4D97-AF65-F5344CB8AC3E}">
        <p14:creationId xmlns:p14="http://schemas.microsoft.com/office/powerpoint/2010/main" val="372747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A32A59-B917-440A-A2B3-33604BB5487F}" type="slidenum">
              <a:rPr lang="en-GB"/>
              <a:pPr>
                <a:defRPr/>
              </a:pPr>
              <a:t>‹Nr.›</a:t>
            </a:fld>
            <a:endParaRPr lang="en-GB"/>
          </a:p>
        </p:txBody>
      </p:sp>
    </p:spTree>
    <p:extLst>
      <p:ext uri="{BB962C8B-B14F-4D97-AF65-F5344CB8AC3E}">
        <p14:creationId xmlns:p14="http://schemas.microsoft.com/office/powerpoint/2010/main" val="1817441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6EFDB1-6ED3-4A4A-925E-D7720E77818F}" type="slidenum">
              <a:rPr lang="en-GB"/>
              <a:pPr>
                <a:defRPr/>
              </a:pPr>
              <a:t>‹Nr.›</a:t>
            </a:fld>
            <a:endParaRPr lang="en-GB"/>
          </a:p>
        </p:txBody>
      </p:sp>
    </p:spTree>
    <p:extLst>
      <p:ext uri="{BB962C8B-B14F-4D97-AF65-F5344CB8AC3E}">
        <p14:creationId xmlns:p14="http://schemas.microsoft.com/office/powerpoint/2010/main" val="1228112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E2C8D0-6048-4116-BE2E-5C8BD1E49320}" type="slidenum">
              <a:rPr lang="en-GB"/>
              <a:pPr>
                <a:defRPr/>
              </a:pPr>
              <a:t>‹Nr.›</a:t>
            </a:fld>
            <a:endParaRPr lang="en-GB"/>
          </a:p>
        </p:txBody>
      </p:sp>
    </p:spTree>
    <p:extLst>
      <p:ext uri="{BB962C8B-B14F-4D97-AF65-F5344CB8AC3E}">
        <p14:creationId xmlns:p14="http://schemas.microsoft.com/office/powerpoint/2010/main" val="367713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E6973B-A611-4B5E-929A-5F182B8BC87F}" type="slidenum">
              <a:rPr lang="en-GB"/>
              <a:pPr>
                <a:defRPr/>
              </a:pPr>
              <a:t>‹Nr.›</a:t>
            </a:fld>
            <a:endParaRPr lang="en-GB"/>
          </a:p>
        </p:txBody>
      </p:sp>
    </p:spTree>
    <p:extLst>
      <p:ext uri="{BB962C8B-B14F-4D97-AF65-F5344CB8AC3E}">
        <p14:creationId xmlns:p14="http://schemas.microsoft.com/office/powerpoint/2010/main" val="10421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F92DF4-D066-4638-9609-8791302096A6}" type="slidenum">
              <a:rPr lang="en-GB"/>
              <a:pPr>
                <a:defRPr/>
              </a:pPr>
              <a:t>‹Nr.›</a:t>
            </a:fld>
            <a:endParaRPr lang="en-GB"/>
          </a:p>
        </p:txBody>
      </p:sp>
    </p:spTree>
    <p:extLst>
      <p:ext uri="{BB962C8B-B14F-4D97-AF65-F5344CB8AC3E}">
        <p14:creationId xmlns:p14="http://schemas.microsoft.com/office/powerpoint/2010/main" val="261550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30AA4-6702-4F12-953E-B4692FB5E32B}" type="slidenum">
              <a:rPr lang="en-GB"/>
              <a:pPr>
                <a:defRPr/>
              </a:pPr>
              <a:t>‹Nr.›</a:t>
            </a:fld>
            <a:endParaRPr lang="en-GB"/>
          </a:p>
        </p:txBody>
      </p:sp>
    </p:spTree>
    <p:extLst>
      <p:ext uri="{BB962C8B-B14F-4D97-AF65-F5344CB8AC3E}">
        <p14:creationId xmlns:p14="http://schemas.microsoft.com/office/powerpoint/2010/main" val="936553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CC5339-895B-4779-9C9E-BD9F73F63DDA}" type="slidenum">
              <a:rPr lang="en-GB"/>
              <a:pPr>
                <a:defRPr/>
              </a:pPr>
              <a:t>‹Nr.›</a:t>
            </a:fld>
            <a:endParaRPr lang="en-GB"/>
          </a:p>
        </p:txBody>
      </p:sp>
    </p:spTree>
    <p:extLst>
      <p:ext uri="{BB962C8B-B14F-4D97-AF65-F5344CB8AC3E}">
        <p14:creationId xmlns:p14="http://schemas.microsoft.com/office/powerpoint/2010/main" val="1473451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A173A7-90A8-43D2-8DB5-87945F165D1D}" type="slidenum">
              <a:rPr lang="en-GB"/>
              <a:pPr>
                <a:defRPr/>
              </a:pPr>
              <a:t>‹Nr.›</a:t>
            </a:fld>
            <a:endParaRPr lang="en-GB"/>
          </a:p>
        </p:txBody>
      </p:sp>
    </p:spTree>
    <p:extLst>
      <p:ext uri="{BB962C8B-B14F-4D97-AF65-F5344CB8AC3E}">
        <p14:creationId xmlns:p14="http://schemas.microsoft.com/office/powerpoint/2010/main" val="1005668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81CD4-4D74-44B4-BC30-032FD393E842}" type="slidenum">
              <a:rPr lang="en-GB"/>
              <a:pPr>
                <a:defRPr/>
              </a:pPr>
              <a:t>‹Nr.›</a:t>
            </a:fld>
            <a:endParaRPr lang="en-GB"/>
          </a:p>
        </p:txBody>
      </p:sp>
    </p:spTree>
    <p:extLst>
      <p:ext uri="{BB962C8B-B14F-4D97-AF65-F5344CB8AC3E}">
        <p14:creationId xmlns:p14="http://schemas.microsoft.com/office/powerpoint/2010/main" val="2485302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latin typeface="Calibri"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b="3497"/>
          <a:stretch>
            <a:fillRect/>
          </a:stretch>
        </p:blipFill>
        <p:spPr bwMode="auto">
          <a:xfrm>
            <a:off x="3968750" y="258763"/>
            <a:ext cx="14366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 name="Rectangle 13"/>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rgbClr val="FFFFFF"/>
              </a:buClr>
            </a:pPr>
            <a:r>
              <a:rPr lang="fr-BE" sz="800">
                <a:solidFill>
                  <a:srgbClr val="FFFFFF"/>
                </a:solidFill>
              </a:rPr>
              <a:t>Energy</a:t>
            </a:r>
            <a:endParaRPr lang="en-GB" sz="800">
              <a:solidFill>
                <a:srgbClr val="FFFFFF"/>
              </a:solidFill>
            </a:endParaRPr>
          </a:p>
          <a:p>
            <a:pPr algn="ctr" defTabSz="457200"/>
            <a:endParaRPr lang="en-GB" sz="900">
              <a:solidFill>
                <a:srgbClr val="FFFFFF"/>
              </a:solidFill>
              <a:latin typeface="Calibri" pitchFamily="34" charset="0"/>
            </a:endParaRPr>
          </a:p>
        </p:txBody>
      </p:sp>
      <p:sp>
        <p:nvSpPr>
          <p:cNvPr id="218116" name="Rectangle 4"/>
          <p:cNvSpPr>
            <a:spLocks noGrp="1" noChangeArrowheads="1"/>
          </p:cNvSpPr>
          <p:nvPr>
            <p:ph type="ctrTitle"/>
          </p:nvPr>
        </p:nvSpPr>
        <p:spPr bwMode="auto">
          <a:xfrm>
            <a:off x="3995738" y="2565400"/>
            <a:ext cx="5040312" cy="7905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175">
              <a:defRPr sz="7600">
                <a:solidFill>
                  <a:srgbClr val="FFD624"/>
                </a:solidFill>
              </a:defRPr>
            </a:lvl1pPr>
          </a:lstStyle>
          <a:p>
            <a:pPr lvl="0"/>
            <a:r>
              <a:rPr lang="fr-BE" noProof="0" smtClean="0"/>
              <a:t>Title</a:t>
            </a:r>
            <a:endParaRPr lang="en-GB" noProof="0" smtClean="0"/>
          </a:p>
        </p:txBody>
      </p:sp>
      <p:sp>
        <p:nvSpPr>
          <p:cNvPr id="218117" name="Rectangle 5"/>
          <p:cNvSpPr>
            <a:spLocks noGrp="1" noChangeArrowheads="1"/>
          </p:cNvSpPr>
          <p:nvPr>
            <p:ph type="subTitle" idx="1"/>
          </p:nvPr>
        </p:nvSpPr>
        <p:spPr bwMode="auto">
          <a:xfrm>
            <a:off x="611188" y="3716338"/>
            <a:ext cx="8532812" cy="17287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US">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US">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1BCD2406-7655-4229-B217-66306A5AC224}" type="slidenum">
              <a:rPr lang="en-GB">
                <a:solidFill>
                  <a:srgbClr val="FFFFFF"/>
                </a:solidFill>
              </a:rPr>
              <a:pPr>
                <a:defRPr/>
              </a:pPr>
              <a:t>‹Nr.›</a:t>
            </a:fld>
            <a:endParaRPr lang="en-GB">
              <a:solidFill>
                <a:srgbClr val="FFFFFF"/>
              </a:solidFill>
            </a:endParaRPr>
          </a:p>
        </p:txBody>
      </p:sp>
    </p:spTree>
    <p:extLst>
      <p:ext uri="{BB962C8B-B14F-4D97-AF65-F5344CB8AC3E}">
        <p14:creationId xmlns:p14="http://schemas.microsoft.com/office/powerpoint/2010/main" val="548150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9BE0-D886-489E-BFF8-6B88923F2831}"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457926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077DBB-3979-4E27-85F9-E71E5EC1DF94}"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954209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ABE550-91C9-4BB8-ACB0-40B7217620DF}"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165885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7E6CF9-C195-4393-A9A9-602BB7D8BC76}"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31008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38E2B-22B2-430A-B8A3-4F0341DF43B0}" type="slidenum">
              <a:rPr lang="en-GB"/>
              <a:pPr>
                <a:defRPr/>
              </a:pPr>
              <a:t>‹Nr.›</a:t>
            </a:fld>
            <a:endParaRPr lang="en-GB"/>
          </a:p>
        </p:txBody>
      </p:sp>
    </p:spTree>
    <p:extLst>
      <p:ext uri="{BB962C8B-B14F-4D97-AF65-F5344CB8AC3E}">
        <p14:creationId xmlns:p14="http://schemas.microsoft.com/office/powerpoint/2010/main" val="1979112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A60C06-E1EA-4531-81D3-0F23C2F2D617}"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898998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91275A-B7F8-439D-AF7D-7C0F3392CF50}"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078437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87307A-87B0-4BD0-8500-4AB6084BA258}"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328259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D1DDF7-A775-4960-A399-B9AB433A8351}"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425116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EFA52-4A38-4E6F-959D-693CDEC63BF7}"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05415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51585D-2918-450E-AD7D-171C143860B8}"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15397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2F72B7-44FB-4687-9026-E109FE8139DE}" type="slidenum">
              <a:rPr lang="en-GB"/>
              <a:pPr>
                <a:defRPr/>
              </a:pPr>
              <a:t>‹Nr.›</a:t>
            </a:fld>
            <a:endParaRPr lang="en-GB"/>
          </a:p>
        </p:txBody>
      </p:sp>
    </p:spTree>
    <p:extLst>
      <p:ext uri="{BB962C8B-B14F-4D97-AF65-F5344CB8AC3E}">
        <p14:creationId xmlns:p14="http://schemas.microsoft.com/office/powerpoint/2010/main" val="427701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DADA1F-C1A2-4485-AA98-E5534F499764}" type="slidenum">
              <a:rPr lang="en-GB"/>
              <a:pPr>
                <a:defRPr/>
              </a:pPr>
              <a:t>‹Nr.›</a:t>
            </a:fld>
            <a:endParaRPr lang="en-GB"/>
          </a:p>
        </p:txBody>
      </p:sp>
    </p:spTree>
    <p:extLst>
      <p:ext uri="{BB962C8B-B14F-4D97-AF65-F5344CB8AC3E}">
        <p14:creationId xmlns:p14="http://schemas.microsoft.com/office/powerpoint/2010/main" val="203403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856328-6F18-4465-92BC-8973BD8A34E4}" type="slidenum">
              <a:rPr lang="en-GB"/>
              <a:pPr>
                <a:defRPr/>
              </a:pPr>
              <a:t>‹Nr.›</a:t>
            </a:fld>
            <a:endParaRPr lang="en-GB"/>
          </a:p>
        </p:txBody>
      </p:sp>
    </p:spTree>
    <p:extLst>
      <p:ext uri="{BB962C8B-B14F-4D97-AF65-F5344CB8AC3E}">
        <p14:creationId xmlns:p14="http://schemas.microsoft.com/office/powerpoint/2010/main" val="343214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77B98E-3968-4F0B-920A-95E2F2DA9B7E}" type="slidenum">
              <a:rPr lang="en-GB"/>
              <a:pPr>
                <a:defRPr/>
              </a:pPr>
              <a:t>‹Nr.›</a:t>
            </a:fld>
            <a:endParaRPr lang="en-GB"/>
          </a:p>
        </p:txBody>
      </p:sp>
    </p:spTree>
    <p:extLst>
      <p:ext uri="{BB962C8B-B14F-4D97-AF65-F5344CB8AC3E}">
        <p14:creationId xmlns:p14="http://schemas.microsoft.com/office/powerpoint/2010/main" val="251572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23833-2274-4488-B924-5CFDD5664596}" type="slidenum">
              <a:rPr lang="en-GB"/>
              <a:pPr>
                <a:defRPr/>
              </a:pPr>
              <a:t>‹Nr.›</a:t>
            </a:fld>
            <a:endParaRPr lang="en-GB"/>
          </a:p>
        </p:txBody>
      </p:sp>
    </p:spTree>
    <p:extLst>
      <p:ext uri="{BB962C8B-B14F-4D97-AF65-F5344CB8AC3E}">
        <p14:creationId xmlns:p14="http://schemas.microsoft.com/office/powerpoint/2010/main" val="288252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217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217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D39E947C-A259-4A48-99F2-6DC4641EFCDC}" type="slidenum">
              <a:rPr lang="en-GB"/>
              <a:pPr>
                <a:defRPr/>
              </a:pPr>
              <a:t>‹Nr.›</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Calibri" pitchFamily="34" charset="0"/>
            </a:endParaRPr>
          </a:p>
        </p:txBody>
      </p:sp>
      <p:pic>
        <p:nvPicPr>
          <p:cNvPr id="1030" name="Picture 9"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b="6635"/>
          <a:stretch>
            <a:fillRect/>
          </a:stretch>
        </p:blipFill>
        <p:spPr bwMode="auto">
          <a:xfrm>
            <a:off x="3963988" y="258763"/>
            <a:ext cx="14366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p:nvSpPr>
        <p:spPr bwMode="auto">
          <a:xfrm>
            <a:off x="-180975" y="-531813"/>
            <a:ext cx="15843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11"/>
          <p:cNvSpPr>
            <a:spLocks noChangeArrowheads="1"/>
          </p:cNvSpPr>
          <p:nvPr/>
        </p:nvSpPr>
        <p:spPr bwMode="auto">
          <a:xfrm>
            <a:off x="1042988" y="-531813"/>
            <a:ext cx="9144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27"/>
          <p:cNvSpPr>
            <a:spLocks noChangeShapeType="1"/>
          </p:cNvSpPr>
          <p:nvPr userDrawn="1"/>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034" name="Rectangle 6"/>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pPr>
            <a:r>
              <a:rPr lang="fr-BE" sz="800">
                <a:solidFill>
                  <a:schemeClr val="bg1"/>
                </a:solidFill>
              </a:rPr>
              <a:t>Energy</a:t>
            </a:r>
            <a:endParaRPr lang="en-GB" sz="800">
              <a:solidFill>
                <a:schemeClr val="bg1"/>
              </a:solidFill>
            </a:endParaRPr>
          </a:p>
          <a:p>
            <a:pPr algn="ctr" defTabSz="457200"/>
            <a:endParaRPr lang="en-GB" sz="90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017"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5045"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484DED1A-5E9F-4A78-A0AC-EAFB9D55955E}" type="slidenum">
              <a:rPr lang="en-GB"/>
              <a:pPr>
                <a:defRPr/>
              </a:pPr>
              <a:t>‹Nr.›</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Calibri" pitchFamily="34" charset="0"/>
            </a:endParaRPr>
          </a:p>
        </p:txBody>
      </p:sp>
      <p:sp>
        <p:nvSpPr>
          <p:cNvPr id="2054" name="Rectangle 9"/>
          <p:cNvSpPr>
            <a:spLocks noChangeArrowheads="1"/>
          </p:cNvSpPr>
          <p:nvPr/>
        </p:nvSpPr>
        <p:spPr bwMode="auto">
          <a:xfrm>
            <a:off x="-180975" y="-531813"/>
            <a:ext cx="15843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10"/>
          <p:cNvSpPr>
            <a:spLocks noChangeArrowheads="1"/>
          </p:cNvSpPr>
          <p:nvPr/>
        </p:nvSpPr>
        <p:spPr bwMode="auto">
          <a:xfrm>
            <a:off x="1042988" y="-531813"/>
            <a:ext cx="9144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6" name="Picture 15"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b="6635"/>
          <a:stretch>
            <a:fillRect/>
          </a:stretch>
        </p:blipFill>
        <p:spPr bwMode="auto">
          <a:xfrm>
            <a:off x="3963988" y="258763"/>
            <a:ext cx="14366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Line 16"/>
          <p:cNvSpPr>
            <a:spLocks noChangeShapeType="1"/>
          </p:cNvSpPr>
          <p:nvPr userDrawn="1"/>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58" name="Rectangle 6"/>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chemeClr val="bg1"/>
              </a:buClr>
            </a:pPr>
            <a:r>
              <a:rPr lang="fr-BE" sz="800">
                <a:solidFill>
                  <a:schemeClr val="bg1"/>
                </a:solidFill>
              </a:rPr>
              <a:t>Energy</a:t>
            </a:r>
            <a:endParaRPr lang="en-GB" sz="800">
              <a:solidFill>
                <a:schemeClr val="bg1"/>
              </a:solidFill>
            </a:endParaRPr>
          </a:p>
          <a:p>
            <a:pPr algn="ctr" defTabSz="457200"/>
            <a:endParaRPr lang="en-GB" sz="90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018"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4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3164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3164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4F3DEB5-5440-4045-837B-7EB03CDE8413}" type="slidenum">
              <a:rPr lang="en-GB"/>
              <a:pPr>
                <a:defRPr/>
              </a:pPr>
              <a:t>‹Nr.›</a:t>
            </a:fld>
            <a:endParaRPr lang="en-GB"/>
          </a:p>
        </p:txBody>
      </p:sp>
      <p:sp>
        <p:nvSpPr>
          <p:cNvPr id="3077" name="Rectangle 9"/>
          <p:cNvSpPr>
            <a:spLocks noChangeArrowheads="1"/>
          </p:cNvSpPr>
          <p:nvPr/>
        </p:nvSpPr>
        <p:spPr bwMode="auto">
          <a:xfrm>
            <a:off x="-180975" y="-531813"/>
            <a:ext cx="15843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10"/>
          <p:cNvSpPr>
            <a:spLocks noChangeArrowheads="1"/>
          </p:cNvSpPr>
          <p:nvPr/>
        </p:nvSpPr>
        <p:spPr bwMode="auto">
          <a:xfrm>
            <a:off x="1042988" y="-531813"/>
            <a:ext cx="9144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00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solidFill>
                <a:srgbClr val="000000"/>
              </a:solidFill>
            </a:endParaRPr>
          </a:p>
        </p:txBody>
      </p:sp>
      <p:sp>
        <p:nvSpPr>
          <p:cNvPr id="217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solidFill>
                <a:srgbClr val="000000"/>
              </a:solidFill>
            </a:endParaRPr>
          </a:p>
        </p:txBody>
      </p:sp>
      <p:sp>
        <p:nvSpPr>
          <p:cNvPr id="217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12E1E76A-1555-4379-BE7E-D28668FE47E2}" type="slidenum">
              <a:rPr lang="en-GB">
                <a:solidFill>
                  <a:srgbClr val="000000"/>
                </a:solidFill>
              </a:rPr>
              <a:pPr>
                <a:defRPr/>
              </a:pPr>
              <a:t>‹Nr.›</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latin typeface="Calibri" pitchFamily="34" charset="0"/>
            </a:endParaRPr>
          </a:p>
        </p:txBody>
      </p:sp>
      <p:pic>
        <p:nvPicPr>
          <p:cNvPr id="2054" name="Picture 9"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b="6635"/>
          <a:stretch>
            <a:fillRect/>
          </a:stretch>
        </p:blipFill>
        <p:spPr bwMode="auto">
          <a:xfrm>
            <a:off x="3963988" y="258763"/>
            <a:ext cx="14366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0"/>
          <p:cNvSpPr>
            <a:spLocks noChangeArrowheads="1"/>
          </p:cNvSpPr>
          <p:nvPr/>
        </p:nvSpPr>
        <p:spPr bwMode="auto">
          <a:xfrm>
            <a:off x="-180975" y="-531813"/>
            <a:ext cx="15843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11"/>
          <p:cNvSpPr>
            <a:spLocks noChangeArrowheads="1"/>
          </p:cNvSpPr>
          <p:nvPr/>
        </p:nvSpPr>
        <p:spPr bwMode="auto">
          <a:xfrm>
            <a:off x="1042988" y="-531813"/>
            <a:ext cx="914400"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Line 27"/>
          <p:cNvSpPr>
            <a:spLocks noChangeShapeType="1"/>
          </p:cNvSpPr>
          <p:nvPr userDrawn="1"/>
        </p:nvSpPr>
        <p:spPr bwMode="auto">
          <a:xfrm>
            <a:off x="4264025" y="1239838"/>
            <a:ext cx="620713" cy="0"/>
          </a:xfrm>
          <a:prstGeom prst="line">
            <a:avLst/>
          </a:prstGeom>
          <a:noFill/>
          <a:ln w="38735">
            <a:solidFill>
              <a:srgbClr val="EE8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58" name="Rectangle 6"/>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p>
            <a:pPr defTabSz="457200">
              <a:lnSpc>
                <a:spcPct val="70000"/>
              </a:lnSpc>
              <a:spcBef>
                <a:spcPct val="20000"/>
              </a:spcBef>
              <a:buClr>
                <a:srgbClr val="FFFFFF"/>
              </a:buClr>
            </a:pPr>
            <a:r>
              <a:rPr lang="fr-BE" sz="800">
                <a:solidFill>
                  <a:srgbClr val="FFFFFF"/>
                </a:solidFill>
              </a:rPr>
              <a:t>Energy</a:t>
            </a:r>
            <a:endParaRPr lang="en-GB" sz="800">
              <a:solidFill>
                <a:srgbClr val="FFFFFF"/>
              </a:solidFill>
            </a:endParaRPr>
          </a:p>
          <a:p>
            <a:pPr algn="ctr" defTabSz="457200"/>
            <a:endParaRPr lang="en-GB" sz="900">
              <a:solidFill>
                <a:srgbClr val="FFFFFF"/>
              </a:solidFill>
              <a:latin typeface="Calibri" pitchFamily="34" charset="0"/>
            </a:endParaRPr>
          </a:p>
        </p:txBody>
      </p:sp>
    </p:spTree>
    <p:extLst>
      <p:ext uri="{BB962C8B-B14F-4D97-AF65-F5344CB8AC3E}">
        <p14:creationId xmlns:p14="http://schemas.microsoft.com/office/powerpoint/2010/main" val="171389258"/>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microsoft.com/office/2007/relationships/hdphoto" Target="../media/hdphoto4.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
          <p:cNvSpPr>
            <a:spLocks noChangeArrowheads="1"/>
          </p:cNvSpPr>
          <p:nvPr/>
        </p:nvSpPr>
        <p:spPr bwMode="auto">
          <a:xfrm>
            <a:off x="4338001" y="3806458"/>
            <a:ext cx="4631152"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ts val="1200"/>
              </a:spcBef>
              <a:buClr>
                <a:schemeClr val="bg1"/>
              </a:buClr>
              <a:defRPr/>
            </a:pPr>
            <a:r>
              <a:rPr lang="en-GB" sz="2800" b="1" i="1" dirty="0" smtClean="0">
                <a:solidFill>
                  <a:schemeClr val="bg1"/>
                </a:solidFill>
                <a:effectLst>
                  <a:outerShdw blurRad="38100" dist="38100" dir="2700000" algn="tl">
                    <a:srgbClr val="000000">
                      <a:alpha val="43137"/>
                    </a:srgbClr>
                  </a:outerShdw>
                </a:effectLst>
              </a:rPr>
              <a:t>Meeting with the NGOs</a:t>
            </a:r>
            <a:endParaRPr lang="en-GB" sz="2800" b="1" i="1" dirty="0">
              <a:solidFill>
                <a:schemeClr val="bg1"/>
              </a:solidFill>
              <a:effectLst>
                <a:outerShdw blurRad="38100" dist="38100" dir="2700000" algn="tl">
                  <a:srgbClr val="000000">
                    <a:alpha val="43137"/>
                  </a:srgbClr>
                </a:outerShdw>
              </a:effectLst>
            </a:endParaRPr>
          </a:p>
          <a:p>
            <a:pPr algn="ctr">
              <a:spcBef>
                <a:spcPts val="600"/>
              </a:spcBef>
              <a:buClr>
                <a:schemeClr val="bg1"/>
              </a:buClr>
              <a:defRPr/>
            </a:pPr>
            <a:r>
              <a:rPr lang="en-GB" sz="2300" dirty="0" smtClean="0">
                <a:solidFill>
                  <a:schemeClr val="bg1"/>
                </a:solidFill>
                <a:effectLst>
                  <a:outerShdw blurRad="38100" dist="38100" dir="2700000" algn="tl">
                    <a:srgbClr val="000000">
                      <a:alpha val="43137"/>
                    </a:srgbClr>
                  </a:outerShdw>
                </a:effectLst>
              </a:rPr>
              <a:t>Taipei, 25 September 2013</a:t>
            </a:r>
          </a:p>
          <a:p>
            <a:pPr>
              <a:spcBef>
                <a:spcPts val="1800"/>
              </a:spcBef>
              <a:buClr>
                <a:schemeClr val="bg1"/>
              </a:buClr>
              <a:defRPr/>
            </a:pPr>
            <a:endParaRPr lang="fr-BE" sz="2400" b="1" dirty="0" smtClean="0">
              <a:solidFill>
                <a:srgbClr val="FFD624"/>
              </a:solidFill>
              <a:effectLst>
                <a:outerShdw blurRad="38100" dist="38100" dir="2700000" algn="tl">
                  <a:srgbClr val="000000">
                    <a:alpha val="43137"/>
                  </a:srgbClr>
                </a:outerShdw>
              </a:effectLst>
            </a:endParaRPr>
          </a:p>
          <a:p>
            <a:pPr>
              <a:spcBef>
                <a:spcPts val="1800"/>
              </a:spcBef>
              <a:buClr>
                <a:schemeClr val="bg1"/>
              </a:buClr>
              <a:defRPr/>
            </a:pPr>
            <a:r>
              <a:rPr lang="fr-BE" sz="2400" b="1" dirty="0" smtClean="0">
                <a:solidFill>
                  <a:srgbClr val="FFD624"/>
                </a:solidFill>
                <a:effectLst>
                  <a:outerShdw blurRad="38100" dist="38100" dir="2700000" algn="tl">
                    <a:srgbClr val="000000">
                      <a:alpha val="43137"/>
                    </a:srgbClr>
                  </a:outerShdw>
                </a:effectLst>
              </a:rPr>
              <a:t>Christian </a:t>
            </a:r>
            <a:r>
              <a:rPr lang="fr-BE" sz="2400" b="1" dirty="0" smtClean="0">
                <a:solidFill>
                  <a:srgbClr val="FFD624"/>
                </a:solidFill>
                <a:effectLst>
                  <a:outerShdw blurRad="38100" dist="38100" dir="2700000" algn="tl">
                    <a:srgbClr val="000000">
                      <a:alpha val="43137"/>
                    </a:srgbClr>
                  </a:outerShdw>
                </a:effectLst>
              </a:rPr>
              <a:t>Kirchsteiger</a:t>
            </a:r>
          </a:p>
          <a:p>
            <a:pPr>
              <a:spcBef>
                <a:spcPts val="600"/>
              </a:spcBef>
              <a:buClr>
                <a:schemeClr val="bg1"/>
              </a:buClr>
              <a:defRPr/>
            </a:pPr>
            <a:r>
              <a:rPr lang="en-GB" sz="1400" b="1" dirty="0" smtClean="0">
                <a:solidFill>
                  <a:schemeClr val="bg1"/>
                </a:solidFill>
                <a:effectLst>
                  <a:outerShdw blurRad="38100" dist="38100" dir="2700000" algn="tl">
                    <a:srgbClr val="000000">
                      <a:alpha val="43137"/>
                    </a:srgbClr>
                  </a:outerShdw>
                </a:effectLst>
              </a:rPr>
              <a:t>European Commission, </a:t>
            </a:r>
          </a:p>
          <a:p>
            <a:pPr>
              <a:spcBef>
                <a:spcPts val="600"/>
              </a:spcBef>
              <a:buClr>
                <a:schemeClr val="bg1"/>
              </a:buClr>
              <a:defRPr/>
            </a:pPr>
            <a:r>
              <a:rPr lang="en-GB" sz="1400" b="1" dirty="0" smtClean="0">
                <a:solidFill>
                  <a:schemeClr val="bg1"/>
                </a:solidFill>
                <a:effectLst>
                  <a:outerShdw blurRad="38100" dist="38100" dir="2700000" algn="tl">
                    <a:srgbClr val="000000">
                      <a:alpha val="43137"/>
                    </a:srgbClr>
                  </a:outerShdw>
                </a:effectLst>
              </a:rPr>
              <a:t>Directorate-General for Energy (DG ENER)</a:t>
            </a:r>
            <a:endParaRPr lang="en-GB" sz="1400" b="1" dirty="0">
              <a:solidFill>
                <a:schemeClr val="bg1"/>
              </a:solidFill>
              <a:effectLst>
                <a:outerShdw blurRad="38100" dist="38100" dir="2700000" algn="tl">
                  <a:srgbClr val="000000">
                    <a:alpha val="43137"/>
                  </a:srgbClr>
                </a:outerShdw>
              </a:effectLst>
            </a:endParaRPr>
          </a:p>
        </p:txBody>
      </p:sp>
      <p:pic>
        <p:nvPicPr>
          <p:cNvPr id="6"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900000"/>
            <a:ext cx="4410000" cy="6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1331640" y="1597149"/>
            <a:ext cx="669674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ts val="0"/>
              </a:spcBef>
              <a:buClr>
                <a:schemeClr val="bg1"/>
              </a:buClr>
              <a:defRPr/>
            </a:pPr>
            <a:r>
              <a:rPr lang="en-GB" sz="3500" b="1" dirty="0" smtClean="0">
                <a:solidFill>
                  <a:srgbClr val="FFD624"/>
                </a:solidFill>
                <a:effectLst>
                  <a:outerShdw blurRad="38100" dist="38100" dir="2700000" algn="tl">
                    <a:srgbClr val="000000">
                      <a:alpha val="43137"/>
                    </a:srgbClr>
                  </a:outerShdw>
                </a:effectLst>
              </a:rPr>
              <a:t>EU Policy Context of the EU Peer Review of the Taiwanese Stress Tests</a:t>
            </a:r>
            <a:endParaRPr lang="en-GB" sz="3500" b="1" dirty="0">
              <a:solidFill>
                <a:srgbClr val="FFD624"/>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Documents and Settings\lenain\Local Settings\Temporary Internet Files\Content.Outlook\DHD35XEE\logo_en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4868863"/>
            <a:ext cx="4651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gray">
          <a:xfrm>
            <a:off x="864000" y="1620000"/>
            <a:ext cx="8280400" cy="36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pPr>
            <a:r>
              <a:rPr lang="en-GB" sz="2600" b="1" dirty="0"/>
              <a:t>The Way </a:t>
            </a:r>
            <a:r>
              <a:rPr lang="en-GB" sz="2600" b="1" dirty="0" smtClean="0"/>
              <a:t>Forward</a:t>
            </a:r>
            <a:endParaRPr lang="en-US" sz="2600" dirty="0"/>
          </a:p>
        </p:txBody>
      </p:sp>
      <p:sp>
        <p:nvSpPr>
          <p:cNvPr id="13" name="Oval 12"/>
          <p:cNvSpPr/>
          <p:nvPr/>
        </p:nvSpPr>
        <p:spPr>
          <a:xfrm>
            <a:off x="468313" y="1638000"/>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sp>
        <p:nvSpPr>
          <p:cNvPr id="3" name="Content Placeholder 2"/>
          <p:cNvSpPr>
            <a:spLocks/>
          </p:cNvSpPr>
          <p:nvPr/>
        </p:nvSpPr>
        <p:spPr bwMode="auto">
          <a:xfrm>
            <a:off x="864000" y="2336949"/>
            <a:ext cx="795615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0"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2020 strategy (20-20-20) – precondition</a:t>
            </a:r>
          </a:p>
          <a:p>
            <a:pPr marL="444500" indent="-444500">
              <a:lnSpc>
                <a:spcPts val="2300"/>
              </a:lnSpc>
              <a:spcBef>
                <a:spcPts val="400"/>
              </a:spcBef>
              <a:buClr>
                <a:srgbClr val="005BAB"/>
              </a:buClr>
              <a:buSzPct val="80000"/>
              <a:buFont typeface="Trebuchet MS" pitchFamily="34" charset="0"/>
              <a:buBlip>
                <a:blip r:embed="rId4"/>
              </a:buBlip>
            </a:pPr>
            <a:endParaRPr lang="en-GB" sz="2800" dirty="0" smtClean="0">
              <a:cs typeface="Arial" pitchFamily="34" charset="0"/>
            </a:endParaRPr>
          </a:p>
          <a:p>
            <a:pPr marL="444500"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No regret options: </a:t>
            </a:r>
          </a:p>
          <a:p>
            <a:pPr marL="901700" lvl="1"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energy efficiency, </a:t>
            </a:r>
          </a:p>
          <a:p>
            <a:pPr marL="901700" lvl="1"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renewable energy, </a:t>
            </a:r>
          </a:p>
          <a:p>
            <a:pPr marL="901700" lvl="1"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more and smarter infrastructure</a:t>
            </a:r>
          </a:p>
          <a:p>
            <a:pPr marL="444500" indent="-444500">
              <a:lnSpc>
                <a:spcPts val="2300"/>
              </a:lnSpc>
              <a:spcBef>
                <a:spcPts val="400"/>
              </a:spcBef>
              <a:buClr>
                <a:srgbClr val="005BAB"/>
              </a:buClr>
              <a:buSzPct val="80000"/>
              <a:buFont typeface="Trebuchet MS" pitchFamily="34" charset="0"/>
              <a:buBlip>
                <a:blip r:embed="rId4"/>
              </a:buBlip>
            </a:pPr>
            <a:endParaRPr lang="en-GB" sz="2800" dirty="0" smtClean="0">
              <a:cs typeface="Arial" pitchFamily="34" charset="0"/>
            </a:endParaRPr>
          </a:p>
          <a:p>
            <a:pPr marL="444500"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Need for fully integrated, well-designed markets for gas and electricity</a:t>
            </a:r>
          </a:p>
          <a:p>
            <a:pPr marL="444500" indent="-444500">
              <a:lnSpc>
                <a:spcPts val="2300"/>
              </a:lnSpc>
              <a:spcBef>
                <a:spcPts val="400"/>
              </a:spcBef>
              <a:buClr>
                <a:srgbClr val="005BAB"/>
              </a:buClr>
              <a:buSzPct val="80000"/>
              <a:buFont typeface="Trebuchet MS" pitchFamily="34" charset="0"/>
              <a:buBlip>
                <a:blip r:embed="rId4"/>
              </a:buBlip>
            </a:pPr>
            <a:endParaRPr lang="en-GB" sz="2800" dirty="0" smtClean="0">
              <a:cs typeface="Arial" pitchFamily="34" charset="0"/>
            </a:endParaRPr>
          </a:p>
          <a:p>
            <a:pPr marL="444500" indent="-444500">
              <a:lnSpc>
                <a:spcPts val="2300"/>
              </a:lnSpc>
              <a:spcBef>
                <a:spcPts val="400"/>
              </a:spcBef>
              <a:buClr>
                <a:srgbClr val="005BAB"/>
              </a:buClr>
              <a:buSzPct val="80000"/>
              <a:buFont typeface="Trebuchet MS" pitchFamily="34" charset="0"/>
              <a:buBlip>
                <a:blip r:embed="rId4"/>
              </a:buBlip>
            </a:pPr>
            <a:r>
              <a:rPr lang="en-GB" sz="2800" dirty="0" smtClean="0">
                <a:cs typeface="Arial" pitchFamily="34" charset="0"/>
              </a:rPr>
              <a:t>Nuclear safety</a:t>
            </a:r>
          </a:p>
        </p:txBody>
      </p:sp>
      <p:pic>
        <p:nvPicPr>
          <p:cNvPr id="7" name="Picture 2" descr="H:\My Documents\My Pictures\energy-roadmap-2050.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011" y="116632"/>
            <a:ext cx="1567485" cy="136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1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331913"/>
            <a:ext cx="77406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08000" y="2592000"/>
            <a:ext cx="3403496" cy="553998"/>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11 March 2011</a:t>
            </a:r>
            <a:endParaRPr lang="de-DE"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369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720725" y="1654175"/>
            <a:ext cx="827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b="1" dirty="0" smtClean="0"/>
              <a:t>State of play</a:t>
            </a:r>
            <a:endParaRPr lang="en-GB" b="1" dirty="0"/>
          </a:p>
        </p:txBody>
      </p:sp>
      <p:pic>
        <p:nvPicPr>
          <p:cNvPr id="92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62" t="632" r="13462" b="2031"/>
          <a:stretch/>
        </p:blipFill>
        <p:spPr bwMode="auto">
          <a:xfrm>
            <a:off x="5400000" y="972000"/>
            <a:ext cx="37440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ChangeArrowheads="1"/>
          </p:cNvSpPr>
          <p:nvPr/>
        </p:nvSpPr>
        <p:spPr bwMode="auto">
          <a:xfrm>
            <a:off x="720725" y="2448000"/>
            <a:ext cx="8278813" cy="405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a:lnSpc>
                <a:spcPts val="2600"/>
              </a:lnSpc>
              <a:spcBef>
                <a:spcPts val="500"/>
              </a:spcBef>
              <a:buClr>
                <a:srgbClr val="EE8032"/>
              </a:buClr>
              <a:buFont typeface="Verdana" pitchFamily="34" charset="0"/>
              <a:buChar char="•"/>
            </a:pPr>
            <a:r>
              <a:rPr lang="en-GB" sz="2400" b="1" dirty="0" smtClean="0"/>
              <a:t>Germany</a:t>
            </a:r>
            <a:r>
              <a:rPr lang="en-GB" sz="2400" b="1" dirty="0" smtClean="0">
                <a:solidFill>
                  <a:schemeClr val="tx1"/>
                </a:solidFill>
              </a:rPr>
              <a:t>:</a:t>
            </a:r>
            <a:r>
              <a:rPr lang="en-GB" sz="2400" b="1" dirty="0"/>
              <a:t> </a:t>
            </a:r>
            <a:r>
              <a:rPr lang="en-GB" sz="2400" b="1" dirty="0" smtClean="0">
                <a:solidFill>
                  <a:schemeClr val="tx1"/>
                </a:solidFill>
              </a:rPr>
              <a:t>exit </a:t>
            </a:r>
            <a:r>
              <a:rPr lang="en-GB" sz="2400" b="1" dirty="0">
                <a:solidFill>
                  <a:schemeClr val="tx1"/>
                </a:solidFill>
              </a:rPr>
              <a:t>by 2022</a:t>
            </a:r>
          </a:p>
          <a:p>
            <a:pPr marL="342900" indent="-342900">
              <a:lnSpc>
                <a:spcPts val="2600"/>
              </a:lnSpc>
              <a:spcBef>
                <a:spcPts val="500"/>
              </a:spcBef>
              <a:buClr>
                <a:srgbClr val="EE8032"/>
              </a:buClr>
              <a:buFont typeface="Verdana" pitchFamily="34" charset="0"/>
              <a:buChar char="•"/>
            </a:pPr>
            <a:r>
              <a:rPr lang="en-GB" sz="2400" b="1" dirty="0"/>
              <a:t>Belgium </a:t>
            </a:r>
            <a:r>
              <a:rPr lang="en-GB" sz="2400" b="1" dirty="0" smtClean="0">
                <a:solidFill>
                  <a:schemeClr val="tx1"/>
                </a:solidFill>
              </a:rPr>
              <a:t>and</a:t>
            </a:r>
            <a:br>
              <a:rPr lang="en-GB" sz="2400" b="1" dirty="0" smtClean="0">
                <a:solidFill>
                  <a:schemeClr val="tx1"/>
                </a:solidFill>
              </a:rPr>
            </a:br>
            <a:r>
              <a:rPr lang="en-GB" sz="2400" b="1" dirty="0" smtClean="0"/>
              <a:t>(Switzerland)</a:t>
            </a:r>
            <a:r>
              <a:rPr lang="en-GB" sz="2400" b="1" dirty="0" smtClean="0">
                <a:solidFill>
                  <a:schemeClr val="tx1"/>
                </a:solidFill>
              </a:rPr>
              <a:t>: phase-out</a:t>
            </a:r>
            <a:endParaRPr lang="en-GB" sz="2400" b="1" dirty="0">
              <a:solidFill>
                <a:schemeClr val="tx1"/>
              </a:solidFill>
            </a:endParaRPr>
          </a:p>
          <a:p>
            <a:pPr marL="342900" indent="-342900">
              <a:lnSpc>
                <a:spcPts val="2600"/>
              </a:lnSpc>
              <a:spcBef>
                <a:spcPts val="500"/>
              </a:spcBef>
              <a:buClr>
                <a:srgbClr val="EE8032"/>
              </a:buClr>
              <a:buFont typeface="Verdana" pitchFamily="34" charset="0"/>
              <a:buChar char="•"/>
            </a:pPr>
            <a:r>
              <a:rPr lang="en-GB" sz="2400" b="1" dirty="0" smtClean="0"/>
              <a:t>Italy</a:t>
            </a:r>
            <a:r>
              <a:rPr lang="en-GB" sz="2400" b="1" dirty="0" smtClean="0">
                <a:solidFill>
                  <a:schemeClr val="tx1"/>
                </a:solidFill>
              </a:rPr>
              <a:t>: reintroduction</a:t>
            </a:r>
            <a:r>
              <a:rPr lang="en-GB" sz="2400" b="1" dirty="0">
                <a:solidFill>
                  <a:schemeClr val="tx1"/>
                </a:solidFill>
              </a:rPr>
              <a:t/>
            </a:r>
            <a:br>
              <a:rPr lang="en-GB" sz="2400" b="1" dirty="0">
                <a:solidFill>
                  <a:schemeClr val="tx1"/>
                </a:solidFill>
              </a:rPr>
            </a:br>
            <a:r>
              <a:rPr lang="en-GB" sz="2400" b="1" dirty="0">
                <a:solidFill>
                  <a:schemeClr val="tx1"/>
                </a:solidFill>
              </a:rPr>
              <a:t>rejected</a:t>
            </a:r>
          </a:p>
          <a:p>
            <a:pPr marL="342900" indent="-342900">
              <a:lnSpc>
                <a:spcPts val="2600"/>
              </a:lnSpc>
              <a:spcBef>
                <a:spcPts val="500"/>
              </a:spcBef>
              <a:buClr>
                <a:srgbClr val="EE8032"/>
              </a:buClr>
              <a:buFont typeface="Verdana" pitchFamily="34" charset="0"/>
              <a:buChar char="•"/>
            </a:pPr>
            <a:r>
              <a:rPr lang="en-GB" sz="2400" b="1" dirty="0" smtClean="0"/>
              <a:t>Others</a:t>
            </a:r>
            <a:r>
              <a:rPr lang="en-GB" sz="2400" b="1" dirty="0" smtClean="0">
                <a:solidFill>
                  <a:schemeClr val="tx1"/>
                </a:solidFill>
              </a:rPr>
              <a:t>:</a:t>
            </a:r>
            <a:br>
              <a:rPr lang="en-GB" sz="2400" b="1" dirty="0" smtClean="0">
                <a:solidFill>
                  <a:schemeClr val="tx1"/>
                </a:solidFill>
              </a:rPr>
            </a:br>
            <a:r>
              <a:rPr lang="en-GB" sz="2400" b="1" dirty="0" smtClean="0">
                <a:solidFill>
                  <a:schemeClr val="tx1"/>
                </a:solidFill>
              </a:rPr>
              <a:t>no </a:t>
            </a:r>
            <a:r>
              <a:rPr lang="en-GB" sz="2400" b="1" dirty="0">
                <a:solidFill>
                  <a:schemeClr val="tx1"/>
                </a:solidFill>
              </a:rPr>
              <a:t>major </a:t>
            </a:r>
            <a:r>
              <a:rPr lang="en-GB" sz="2400" b="1" dirty="0" smtClean="0">
                <a:solidFill>
                  <a:schemeClr val="tx1"/>
                </a:solidFill>
              </a:rPr>
              <a:t>changes</a:t>
            </a:r>
          </a:p>
          <a:p>
            <a:pPr marL="342900" indent="-342900">
              <a:lnSpc>
                <a:spcPts val="2600"/>
              </a:lnSpc>
              <a:spcBef>
                <a:spcPts val="500"/>
              </a:spcBef>
              <a:buClr>
                <a:srgbClr val="EE8032"/>
              </a:buClr>
              <a:buFont typeface="Verdana" pitchFamily="34" charset="0"/>
              <a:buChar char="•"/>
            </a:pPr>
            <a:r>
              <a:rPr lang="en-GB" sz="2400" b="1" dirty="0" smtClean="0">
                <a:solidFill>
                  <a:schemeClr val="tx1"/>
                </a:solidFill>
              </a:rPr>
              <a:t>Ongoing projects:</a:t>
            </a:r>
            <a:r>
              <a:rPr lang="en-GB" sz="2400" b="1" dirty="0">
                <a:solidFill>
                  <a:schemeClr val="tx1"/>
                </a:solidFill>
              </a:rPr>
              <a:t/>
            </a:r>
            <a:br>
              <a:rPr lang="en-GB" sz="2400" b="1" dirty="0">
                <a:solidFill>
                  <a:schemeClr val="tx1"/>
                </a:solidFill>
              </a:rPr>
            </a:br>
            <a:r>
              <a:rPr lang="en-GB" sz="2400" b="1" dirty="0" smtClean="0"/>
              <a:t>France, Finland</a:t>
            </a:r>
          </a:p>
          <a:p>
            <a:pPr marL="342900" indent="-342900">
              <a:lnSpc>
                <a:spcPts val="2600"/>
              </a:lnSpc>
              <a:spcBef>
                <a:spcPts val="500"/>
              </a:spcBef>
              <a:buClr>
                <a:srgbClr val="EE8032"/>
              </a:buClr>
              <a:buFont typeface="Verdana" pitchFamily="34" charset="0"/>
              <a:buChar char="•"/>
            </a:pPr>
            <a:r>
              <a:rPr lang="en-GB" sz="2400" b="1" dirty="0" smtClean="0">
                <a:solidFill>
                  <a:schemeClr val="tx1"/>
                </a:solidFill>
              </a:rPr>
              <a:t>Possible new </a:t>
            </a:r>
            <a:r>
              <a:rPr lang="en-GB" sz="2400" b="1" dirty="0">
                <a:solidFill>
                  <a:schemeClr val="tx1"/>
                </a:solidFill>
              </a:rPr>
              <a:t>projects:</a:t>
            </a:r>
            <a:br>
              <a:rPr lang="en-GB" sz="2400" b="1" dirty="0">
                <a:solidFill>
                  <a:schemeClr val="tx1"/>
                </a:solidFill>
              </a:rPr>
            </a:br>
            <a:r>
              <a:rPr lang="en-GB" sz="2400" b="1" dirty="0"/>
              <a:t>UK, </a:t>
            </a:r>
            <a:r>
              <a:rPr lang="en-GB" sz="2400" b="1" dirty="0" smtClean="0"/>
              <a:t>CZ, Poland…</a:t>
            </a:r>
            <a:endParaRPr lang="en-GB" sz="2400" b="1" dirty="0"/>
          </a:p>
        </p:txBody>
      </p:sp>
    </p:spTree>
    <p:extLst>
      <p:ext uri="{BB962C8B-B14F-4D97-AF65-F5344CB8AC3E}">
        <p14:creationId xmlns:p14="http://schemas.microsoft.com/office/powerpoint/2010/main" val="352466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611188" y="2630488"/>
            <a:ext cx="612140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ts val="1200"/>
              </a:spcBef>
              <a:buClr>
                <a:srgbClr val="EE8032"/>
              </a:buClr>
              <a:defRPr/>
            </a:pPr>
            <a:r>
              <a:rPr lang="en-US" sz="2400" dirty="0">
                <a:solidFill>
                  <a:schemeClr val="tx1"/>
                </a:solidFill>
              </a:rPr>
              <a:t>Commission Mandate: </a:t>
            </a:r>
            <a:endParaRPr lang="en-GB" sz="2400" dirty="0">
              <a:solidFill>
                <a:schemeClr val="tx1"/>
              </a:solidFill>
            </a:endParaRPr>
          </a:p>
          <a:p>
            <a:pPr marL="342900" indent="-342900">
              <a:spcBef>
                <a:spcPts val="1200"/>
              </a:spcBef>
              <a:buClr>
                <a:srgbClr val="EE8032"/>
              </a:buClr>
              <a:buFont typeface="Verdana" pitchFamily="34" charset="0"/>
              <a:buChar char="•"/>
              <a:defRPr/>
            </a:pPr>
            <a:r>
              <a:rPr lang="en-GB" sz="2200" dirty="0">
                <a:solidFill>
                  <a:schemeClr val="tx1"/>
                </a:solidFill>
              </a:rPr>
              <a:t>15 March 2011: </a:t>
            </a:r>
            <a:r>
              <a:rPr lang="en-GB" sz="2200" dirty="0"/>
              <a:t>High Level </a:t>
            </a:r>
            <a:r>
              <a:rPr lang="en-GB" sz="2200" dirty="0" smtClean="0"/>
              <a:t>Conference of Member States</a:t>
            </a:r>
            <a:endParaRPr lang="en-GB" sz="2200" dirty="0"/>
          </a:p>
          <a:p>
            <a:pPr marL="342900" indent="-342900">
              <a:spcBef>
                <a:spcPts val="1200"/>
              </a:spcBef>
              <a:buClr>
                <a:srgbClr val="EE8032"/>
              </a:buClr>
              <a:buFont typeface="Verdana" pitchFamily="34" charset="0"/>
              <a:buChar char="•"/>
              <a:defRPr/>
            </a:pPr>
            <a:r>
              <a:rPr lang="en-GB" sz="2200" dirty="0">
                <a:solidFill>
                  <a:schemeClr val="tx1"/>
                </a:solidFill>
              </a:rPr>
              <a:t>24-25 March 2011: </a:t>
            </a:r>
            <a:r>
              <a:rPr lang="en-GB" sz="2200" dirty="0"/>
              <a:t>European Council</a:t>
            </a:r>
            <a:r>
              <a:rPr lang="en-GB" sz="2200" dirty="0">
                <a:solidFill>
                  <a:schemeClr val="tx1"/>
                </a:solidFill>
              </a:rPr>
              <a:t>:</a:t>
            </a:r>
          </a:p>
          <a:p>
            <a:pPr marL="800100" lvl="1" indent="-342900">
              <a:spcBef>
                <a:spcPts val="600"/>
              </a:spcBef>
              <a:buClr>
                <a:srgbClr val="EE8032"/>
              </a:buClr>
              <a:buFont typeface="Wingdings" pitchFamily="2" charset="2"/>
              <a:buChar char="§"/>
              <a:defRPr/>
            </a:pPr>
            <a:r>
              <a:rPr lang="en-GB" sz="1800" dirty="0">
                <a:solidFill>
                  <a:schemeClr val="tx1"/>
                </a:solidFill>
              </a:rPr>
              <a:t>comprehensive and transparent </a:t>
            </a:r>
            <a:r>
              <a:rPr lang="en-GB" sz="1800" dirty="0"/>
              <a:t>risk and</a:t>
            </a:r>
            <a:br>
              <a:rPr lang="en-GB" sz="1800" dirty="0"/>
            </a:br>
            <a:r>
              <a:rPr lang="en-GB" sz="1800" dirty="0"/>
              <a:t>safety assessments (</a:t>
            </a:r>
            <a:r>
              <a:rPr lang="en-GB" sz="1800" dirty="0">
                <a:solidFill>
                  <a:srgbClr val="FF0000"/>
                </a:solidFill>
              </a:rPr>
              <a:t>"Stress Tests</a:t>
            </a:r>
            <a:r>
              <a:rPr lang="en-GB" sz="1800" dirty="0" smtClean="0">
                <a:solidFill>
                  <a:srgbClr val="FF0000"/>
                </a:solidFill>
              </a:rPr>
              <a:t>"</a:t>
            </a:r>
            <a:r>
              <a:rPr lang="en-GB" sz="1800" dirty="0" smtClean="0"/>
              <a:t>) together with ENSREG</a:t>
            </a:r>
            <a:endParaRPr lang="en-GB" sz="1800" dirty="0"/>
          </a:p>
          <a:p>
            <a:pPr marL="800100" lvl="1" indent="-342900">
              <a:spcBef>
                <a:spcPts val="600"/>
              </a:spcBef>
              <a:buClr>
                <a:srgbClr val="EE8032"/>
              </a:buClr>
              <a:buFont typeface="Wingdings" pitchFamily="2" charset="2"/>
              <a:buChar char="§"/>
              <a:defRPr/>
            </a:pPr>
            <a:r>
              <a:rPr lang="en-GB" sz="1800" dirty="0">
                <a:solidFill>
                  <a:schemeClr val="tx1"/>
                </a:solidFill>
              </a:rPr>
              <a:t>similar stress tests should be carried out</a:t>
            </a:r>
            <a:br>
              <a:rPr lang="en-GB" sz="1800" dirty="0">
                <a:solidFill>
                  <a:schemeClr val="tx1"/>
                </a:solidFill>
              </a:rPr>
            </a:br>
            <a:r>
              <a:rPr lang="en-GB" sz="1800" dirty="0">
                <a:solidFill>
                  <a:schemeClr val="tx1"/>
                </a:solidFill>
              </a:rPr>
              <a:t>in the </a:t>
            </a:r>
            <a:r>
              <a:rPr lang="en-GB" sz="1800" dirty="0"/>
              <a:t>neighbouring countries</a:t>
            </a:r>
            <a:r>
              <a:rPr lang="en-GB" sz="1800" dirty="0">
                <a:solidFill>
                  <a:schemeClr val="tx1"/>
                </a:solidFill>
              </a:rPr>
              <a:t> and </a:t>
            </a:r>
            <a:r>
              <a:rPr lang="en-GB" sz="1800" dirty="0"/>
              <a:t>worldwide</a:t>
            </a:r>
          </a:p>
          <a:p>
            <a:pPr marL="800100" lvl="1" indent="-342900">
              <a:spcBef>
                <a:spcPts val="600"/>
              </a:spcBef>
              <a:buClr>
                <a:srgbClr val="EE8032"/>
              </a:buClr>
              <a:buFont typeface="Wingdings" pitchFamily="2" charset="2"/>
              <a:buChar char="§"/>
              <a:defRPr/>
            </a:pPr>
            <a:r>
              <a:rPr lang="en-GB" sz="1800" dirty="0">
                <a:solidFill>
                  <a:schemeClr val="tx1"/>
                </a:solidFill>
              </a:rPr>
              <a:t>revision of the</a:t>
            </a:r>
            <a:r>
              <a:rPr lang="en-GB" sz="1800" dirty="0"/>
              <a:t> legal and regulatory framework</a:t>
            </a:r>
            <a:endParaRPr lang="en-GB" sz="1800" dirty="0">
              <a:solidFill>
                <a:schemeClr val="tx1"/>
              </a:solidFill>
            </a:endParaRPr>
          </a:p>
        </p:txBody>
      </p:sp>
      <p:pic>
        <p:nvPicPr>
          <p:cNvPr id="675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1216025"/>
            <a:ext cx="2574925"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Rectangle 2"/>
          <p:cNvSpPr>
            <a:spLocks noChangeArrowheads="1"/>
          </p:cNvSpPr>
          <p:nvPr/>
        </p:nvSpPr>
        <p:spPr bwMode="auto">
          <a:xfrm>
            <a:off x="720725" y="1654175"/>
            <a:ext cx="8278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r>
              <a:rPr lang="en-GB" altLang="de-DE"/>
              <a:t>EU-Stress Tests: Mandate</a:t>
            </a:r>
          </a:p>
        </p:txBody>
      </p:sp>
    </p:spTree>
    <p:extLst>
      <p:ext uri="{BB962C8B-B14F-4D97-AF65-F5344CB8AC3E}">
        <p14:creationId xmlns:p14="http://schemas.microsoft.com/office/powerpoint/2010/main" val="1563268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720725" y="1628800"/>
            <a:ext cx="770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b="1" dirty="0" smtClean="0"/>
              <a:t>Stress </a:t>
            </a:r>
            <a:r>
              <a:rPr lang="en-GB" b="1" dirty="0" smtClean="0"/>
              <a:t>Tests</a:t>
            </a:r>
            <a:r>
              <a:rPr lang="en-GB" b="1" dirty="0" smtClean="0"/>
              <a:t>: </a:t>
            </a:r>
            <a:r>
              <a:rPr lang="en-GB" b="1" dirty="0" smtClean="0"/>
              <a:t>Two Lines of Work</a:t>
            </a:r>
            <a:endParaRPr lang="en-GB" b="1" i="1" dirty="0"/>
          </a:p>
        </p:txBody>
      </p:sp>
      <p:sp>
        <p:nvSpPr>
          <p:cNvPr id="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2"/>
          <p:cNvGrpSpPr>
            <a:grpSpLocks/>
          </p:cNvGrpSpPr>
          <p:nvPr/>
        </p:nvGrpSpPr>
        <p:grpSpPr>
          <a:xfrm>
            <a:off x="1080000" y="2492800"/>
            <a:ext cx="6985440" cy="3528000"/>
            <a:chOff x="1044000" y="2460038"/>
            <a:chExt cx="7081325" cy="3672624"/>
          </a:xfrm>
        </p:grpSpPr>
        <p:sp>
          <p:nvSpPr>
            <p:cNvPr id="5" name="Freeform 4"/>
            <p:cNvSpPr/>
            <p:nvPr/>
          </p:nvSpPr>
          <p:spPr>
            <a:xfrm>
              <a:off x="4580283" y="4032000"/>
              <a:ext cx="1931961" cy="670598"/>
            </a:xfrm>
            <a:custGeom>
              <a:avLst/>
              <a:gdLst/>
              <a:ahLst/>
              <a:cxnLst/>
              <a:rect l="0" t="0" r="0" b="0"/>
              <a:pathLst>
                <a:path>
                  <a:moveTo>
                    <a:pt x="0" y="0"/>
                  </a:moveTo>
                  <a:lnTo>
                    <a:pt x="0" y="260540"/>
                  </a:lnTo>
                  <a:lnTo>
                    <a:pt x="1501208" y="260540"/>
                  </a:lnTo>
                  <a:lnTo>
                    <a:pt x="1501208" y="521080"/>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6" name="Freeform 5"/>
            <p:cNvSpPr/>
            <p:nvPr/>
          </p:nvSpPr>
          <p:spPr>
            <a:xfrm>
              <a:off x="3065776" y="4032960"/>
              <a:ext cx="1931961" cy="670598"/>
            </a:xfrm>
            <a:custGeom>
              <a:avLst/>
              <a:gdLst/>
              <a:ahLst/>
              <a:cxnLst/>
              <a:rect l="0" t="0" r="0" b="0"/>
              <a:pathLst>
                <a:path>
                  <a:moveTo>
                    <a:pt x="1501208" y="0"/>
                  </a:moveTo>
                  <a:lnTo>
                    <a:pt x="1501208" y="260540"/>
                  </a:lnTo>
                  <a:lnTo>
                    <a:pt x="0" y="260540"/>
                  </a:lnTo>
                  <a:lnTo>
                    <a:pt x="0" y="521080"/>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7" name="Freeform 6"/>
            <p:cNvSpPr/>
            <p:nvPr/>
          </p:nvSpPr>
          <p:spPr>
            <a:xfrm>
              <a:off x="2977663" y="2460038"/>
              <a:ext cx="3193325" cy="1596662"/>
            </a:xfrm>
            <a:custGeom>
              <a:avLst/>
              <a:gdLst>
                <a:gd name="connsiteX0" fmla="*/ 0 w 3193325"/>
                <a:gd name="connsiteY0" fmla="*/ 0 h 1596662"/>
                <a:gd name="connsiteX1" fmla="*/ 3193325 w 3193325"/>
                <a:gd name="connsiteY1" fmla="*/ 0 h 1596662"/>
                <a:gd name="connsiteX2" fmla="*/ 3193325 w 3193325"/>
                <a:gd name="connsiteY2" fmla="*/ 1596662 h 1596662"/>
                <a:gd name="connsiteX3" fmla="*/ 0 w 3193325"/>
                <a:gd name="connsiteY3" fmla="*/ 1596662 h 1596662"/>
                <a:gd name="connsiteX4" fmla="*/ 0 w 3193325"/>
                <a:gd name="connsiteY4" fmla="*/ 0 h 159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25" h="1596662">
                  <a:moveTo>
                    <a:pt x="0" y="0"/>
                  </a:moveTo>
                  <a:lnTo>
                    <a:pt x="3193325" y="0"/>
                  </a:lnTo>
                  <a:lnTo>
                    <a:pt x="3193325" y="1596662"/>
                  </a:lnTo>
                  <a:lnTo>
                    <a:pt x="0" y="1596662"/>
                  </a:lnTo>
                  <a:lnTo>
                    <a:pt x="0" y="0"/>
                  </a:lnTo>
                  <a:close/>
                </a:path>
              </a:pathLst>
            </a:custGeom>
            <a:solidFill>
              <a:srgbClr val="0F5494"/>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00100">
                <a:lnSpc>
                  <a:spcPct val="90000"/>
                </a:lnSpc>
                <a:spcAft>
                  <a:spcPct val="35000"/>
                </a:spcAft>
              </a:pPr>
              <a:r>
                <a:rPr lang="en-GB" sz="1800" b="1" dirty="0" smtClean="0">
                  <a:solidFill>
                    <a:sysClr val="window" lastClr="FFFFFF"/>
                  </a:solidFill>
                  <a:effectLst>
                    <a:outerShdw blurRad="38100" dist="38100" dir="2700000" algn="tl">
                      <a:srgbClr val="000000">
                        <a:alpha val="43137"/>
                      </a:srgbClr>
                    </a:outerShdw>
                  </a:effectLst>
                </a:rPr>
                <a:t>2 mandates</a:t>
              </a:r>
              <a:br>
                <a:rPr lang="en-GB" sz="1800" b="1" dirty="0" smtClean="0">
                  <a:solidFill>
                    <a:sysClr val="window" lastClr="FFFFFF"/>
                  </a:solidFill>
                  <a:effectLst>
                    <a:outerShdw blurRad="38100" dist="38100" dir="2700000" algn="tl">
                      <a:srgbClr val="000000">
                        <a:alpha val="43137"/>
                      </a:srgbClr>
                    </a:outerShdw>
                  </a:effectLst>
                </a:rPr>
              </a:br>
              <a:r>
                <a:rPr lang="en-GB" sz="1800" dirty="0" smtClean="0">
                  <a:solidFill>
                    <a:sysClr val="window" lastClr="FFFFFF"/>
                  </a:solidFill>
                  <a:effectLst>
                    <a:outerShdw blurRad="38100" dist="38100" dir="2700000" algn="tl">
                      <a:srgbClr val="000000">
                        <a:alpha val="43137"/>
                      </a:srgbClr>
                    </a:outerShdw>
                  </a:effectLst>
                </a:rPr>
                <a:t>from the European Council after the Fukushima accident</a:t>
              </a:r>
              <a:endParaRPr lang="en-GB" sz="1800" dirty="0" smtClean="0">
                <a:solidFill>
                  <a:sysClr val="window" lastClr="FFFFFF"/>
                </a:solidFill>
                <a:effectLst>
                  <a:outerShdw blurRad="38100" dist="38100" dir="2700000" algn="tl">
                    <a:srgbClr val="000000">
                      <a:alpha val="43137"/>
                    </a:srgbClr>
                  </a:outerShdw>
                </a:effectLst>
                <a:latin typeface="Calibri"/>
              </a:endParaRPr>
            </a:p>
          </p:txBody>
        </p:sp>
        <p:sp>
          <p:nvSpPr>
            <p:cNvPr id="8" name="Freeform 7"/>
            <p:cNvSpPr/>
            <p:nvPr/>
          </p:nvSpPr>
          <p:spPr>
            <a:xfrm>
              <a:off x="1044000" y="4536000"/>
              <a:ext cx="3193325" cy="1596662"/>
            </a:xfrm>
            <a:custGeom>
              <a:avLst/>
              <a:gdLst>
                <a:gd name="connsiteX0" fmla="*/ 0 w 3193325"/>
                <a:gd name="connsiteY0" fmla="*/ 0 h 1596662"/>
                <a:gd name="connsiteX1" fmla="*/ 3193325 w 3193325"/>
                <a:gd name="connsiteY1" fmla="*/ 0 h 1596662"/>
                <a:gd name="connsiteX2" fmla="*/ 3193325 w 3193325"/>
                <a:gd name="connsiteY2" fmla="*/ 1596662 h 1596662"/>
                <a:gd name="connsiteX3" fmla="*/ 0 w 3193325"/>
                <a:gd name="connsiteY3" fmla="*/ 1596662 h 1596662"/>
                <a:gd name="connsiteX4" fmla="*/ 0 w 3193325"/>
                <a:gd name="connsiteY4" fmla="*/ 0 h 159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25" h="1596662">
                  <a:moveTo>
                    <a:pt x="0" y="0"/>
                  </a:moveTo>
                  <a:lnTo>
                    <a:pt x="3193325" y="0"/>
                  </a:lnTo>
                  <a:lnTo>
                    <a:pt x="3193325" y="1596662"/>
                  </a:lnTo>
                  <a:lnTo>
                    <a:pt x="0" y="1596662"/>
                  </a:lnTo>
                  <a:lnTo>
                    <a:pt x="0" y="0"/>
                  </a:lnTo>
                  <a:close/>
                </a:path>
              </a:pathLst>
            </a:custGeom>
            <a:solidFill>
              <a:srgbClr val="F03232"/>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00100">
                <a:lnSpc>
                  <a:spcPct val="90000"/>
                </a:lnSpc>
                <a:spcAft>
                  <a:spcPct val="35000"/>
                </a:spcAft>
              </a:pPr>
              <a:r>
                <a:rPr lang="en-GB" sz="1800" dirty="0" smtClean="0">
                  <a:solidFill>
                    <a:sysClr val="window" lastClr="FFFFFF"/>
                  </a:solidFill>
                  <a:effectLst>
                    <a:outerShdw blurRad="38100" dist="38100" dir="2700000" algn="tl">
                      <a:srgbClr val="000000">
                        <a:alpha val="43137"/>
                      </a:srgbClr>
                    </a:outerShdw>
                  </a:effectLst>
                </a:rPr>
                <a:t>Carry out, together with ENSREG, </a:t>
              </a:r>
              <a:r>
                <a:rPr lang="en-GB" sz="1800" b="1" dirty="0" smtClean="0">
                  <a:solidFill>
                    <a:sysClr val="window" lastClr="FFFFFF"/>
                  </a:solidFill>
                  <a:effectLst>
                    <a:outerShdw blurRad="38100" dist="38100" dir="2700000" algn="tl">
                      <a:srgbClr val="000000">
                        <a:alpha val="43137"/>
                      </a:srgbClr>
                    </a:outerShdw>
                  </a:effectLst>
                </a:rPr>
                <a:t>EU-wide comprehensive risk and</a:t>
              </a:r>
              <a:br>
                <a:rPr lang="en-GB" sz="1800" b="1" dirty="0" smtClean="0">
                  <a:solidFill>
                    <a:sysClr val="window" lastClr="FFFFFF"/>
                  </a:solidFill>
                  <a:effectLst>
                    <a:outerShdw blurRad="38100" dist="38100" dir="2700000" algn="tl">
                      <a:srgbClr val="000000">
                        <a:alpha val="43137"/>
                      </a:srgbClr>
                    </a:outerShdw>
                  </a:effectLst>
                </a:rPr>
              </a:br>
              <a:r>
                <a:rPr lang="en-GB" sz="1800" b="1" dirty="0" smtClean="0">
                  <a:solidFill>
                    <a:sysClr val="window" lastClr="FFFFFF"/>
                  </a:solidFill>
                  <a:effectLst>
                    <a:outerShdw blurRad="38100" dist="38100" dir="2700000" algn="tl">
                      <a:srgbClr val="000000">
                        <a:alpha val="43137"/>
                      </a:srgbClr>
                    </a:outerShdw>
                  </a:effectLst>
                </a:rPr>
                <a:t>safety assessments</a:t>
              </a:r>
              <a:br>
                <a:rPr lang="en-GB" sz="1800" b="1" dirty="0" smtClean="0">
                  <a:solidFill>
                    <a:sysClr val="window" lastClr="FFFFFF"/>
                  </a:solidFill>
                  <a:effectLst>
                    <a:outerShdw blurRad="38100" dist="38100" dir="2700000" algn="tl">
                      <a:srgbClr val="000000">
                        <a:alpha val="43137"/>
                      </a:srgbClr>
                    </a:outerShdw>
                  </a:effectLst>
                </a:rPr>
              </a:br>
              <a:r>
                <a:rPr lang="en-GB" sz="1800" dirty="0" smtClean="0">
                  <a:solidFill>
                    <a:sysClr val="window" lastClr="FFFFFF"/>
                  </a:solidFill>
                  <a:effectLst>
                    <a:outerShdw blurRad="38100" dist="38100" dir="2700000" algn="tl">
                      <a:srgbClr val="000000">
                        <a:alpha val="43137"/>
                      </a:srgbClr>
                    </a:outerShdw>
                  </a:effectLst>
                </a:rPr>
                <a:t>of nuclear power plants</a:t>
              </a:r>
              <a:br>
                <a:rPr lang="en-GB" sz="1800" dirty="0" smtClean="0">
                  <a:solidFill>
                    <a:sysClr val="window" lastClr="FFFFFF"/>
                  </a:solidFill>
                  <a:effectLst>
                    <a:outerShdw blurRad="38100" dist="38100" dir="2700000" algn="tl">
                      <a:srgbClr val="000000">
                        <a:alpha val="43137"/>
                      </a:srgbClr>
                    </a:outerShdw>
                  </a:effectLst>
                </a:rPr>
              </a:br>
              <a:r>
                <a:rPr lang="en-GB" sz="1800" dirty="0" smtClean="0">
                  <a:solidFill>
                    <a:sysClr val="window" lastClr="FFFFFF"/>
                  </a:solidFill>
                  <a:effectLst>
                    <a:outerShdw blurRad="38100" dist="38100" dir="2700000" algn="tl">
                      <a:srgbClr val="000000">
                        <a:alpha val="43137"/>
                      </a:srgbClr>
                    </a:outerShdw>
                  </a:effectLst>
                </a:rPr>
                <a:t>("stress tests")</a:t>
              </a:r>
              <a:endParaRPr lang="en-GB" sz="1800" dirty="0" smtClean="0">
                <a:solidFill>
                  <a:sysClr val="window" lastClr="FFFFFF"/>
                </a:solidFill>
                <a:effectLst>
                  <a:outerShdw blurRad="38100" dist="38100" dir="2700000" algn="tl">
                    <a:srgbClr val="000000">
                      <a:alpha val="43137"/>
                    </a:srgbClr>
                  </a:outerShdw>
                </a:effectLst>
                <a:latin typeface="Calibri"/>
              </a:endParaRPr>
            </a:p>
          </p:txBody>
        </p:sp>
        <p:sp>
          <p:nvSpPr>
            <p:cNvPr id="9" name="Freeform 8"/>
            <p:cNvSpPr/>
            <p:nvPr/>
          </p:nvSpPr>
          <p:spPr>
            <a:xfrm>
              <a:off x="4932000" y="4536000"/>
              <a:ext cx="3193325" cy="1596662"/>
            </a:xfrm>
            <a:custGeom>
              <a:avLst/>
              <a:gdLst>
                <a:gd name="connsiteX0" fmla="*/ 0 w 3193325"/>
                <a:gd name="connsiteY0" fmla="*/ 0 h 1596662"/>
                <a:gd name="connsiteX1" fmla="*/ 3193325 w 3193325"/>
                <a:gd name="connsiteY1" fmla="*/ 0 h 1596662"/>
                <a:gd name="connsiteX2" fmla="*/ 3193325 w 3193325"/>
                <a:gd name="connsiteY2" fmla="*/ 1596662 h 1596662"/>
                <a:gd name="connsiteX3" fmla="*/ 0 w 3193325"/>
                <a:gd name="connsiteY3" fmla="*/ 1596662 h 1596662"/>
                <a:gd name="connsiteX4" fmla="*/ 0 w 3193325"/>
                <a:gd name="connsiteY4" fmla="*/ 0 h 159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325" h="1596662">
                  <a:moveTo>
                    <a:pt x="0" y="0"/>
                  </a:moveTo>
                  <a:lnTo>
                    <a:pt x="3193325" y="0"/>
                  </a:lnTo>
                  <a:lnTo>
                    <a:pt x="3193325" y="1596662"/>
                  </a:lnTo>
                  <a:lnTo>
                    <a:pt x="0" y="1596662"/>
                  </a:lnTo>
                  <a:lnTo>
                    <a:pt x="0" y="0"/>
                  </a:lnTo>
                  <a:close/>
                </a:path>
              </a:pathLst>
            </a:custGeom>
            <a:solidFill>
              <a:srgbClr val="3E6FD2"/>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6000" tIns="36000" rIns="36000" bIns="36000" numCol="1" spcCol="1270" anchor="ctr" anchorCtr="0">
              <a:noAutofit/>
            </a:bodyPr>
            <a:lstStyle/>
            <a:p>
              <a:pPr algn="ctr" defTabSz="800100">
                <a:lnSpc>
                  <a:spcPct val="90000"/>
                </a:lnSpc>
                <a:spcAft>
                  <a:spcPct val="35000"/>
                </a:spcAft>
              </a:pPr>
              <a:r>
                <a:rPr lang="en-GB" sz="1800" b="1" dirty="0" smtClean="0">
                  <a:solidFill>
                    <a:sysClr val="window" lastClr="FFFFFF"/>
                  </a:solidFill>
                  <a:effectLst>
                    <a:outerShdw blurRad="38100" dist="38100" dir="2700000" algn="tl">
                      <a:srgbClr val="000000">
                        <a:alpha val="43137"/>
                      </a:srgbClr>
                    </a:outerShdw>
                  </a:effectLst>
                </a:rPr>
                <a:t>Review the legal and regulatory framework</a:t>
              </a:r>
              <a:r>
                <a:rPr lang="en-GB" sz="1800" dirty="0" smtClean="0">
                  <a:solidFill>
                    <a:sysClr val="window" lastClr="FFFFFF"/>
                  </a:solidFill>
                  <a:effectLst>
                    <a:outerShdw blurRad="38100" dist="38100" dir="2700000" algn="tl">
                      <a:srgbClr val="000000">
                        <a:alpha val="43137"/>
                      </a:srgbClr>
                    </a:outerShdw>
                  </a:effectLst>
                </a:rPr>
                <a:t> for the safety of nuclear installations and</a:t>
              </a:r>
              <a:br>
                <a:rPr lang="en-GB" sz="1800" dirty="0" smtClean="0">
                  <a:solidFill>
                    <a:sysClr val="window" lastClr="FFFFFF"/>
                  </a:solidFill>
                  <a:effectLst>
                    <a:outerShdw blurRad="38100" dist="38100" dir="2700000" algn="tl">
                      <a:srgbClr val="000000">
                        <a:alpha val="43137"/>
                      </a:srgbClr>
                    </a:outerShdw>
                  </a:effectLst>
                </a:rPr>
              </a:br>
              <a:r>
                <a:rPr lang="en-GB" sz="1800" b="1" dirty="0" smtClean="0">
                  <a:solidFill>
                    <a:sysClr val="window" lastClr="FFFFFF"/>
                  </a:solidFill>
                  <a:effectLst>
                    <a:outerShdw blurRad="38100" dist="38100" dir="2700000" algn="tl">
                      <a:srgbClr val="000000">
                        <a:alpha val="43137"/>
                      </a:srgbClr>
                    </a:outerShdw>
                  </a:effectLst>
                </a:rPr>
                <a:t>propose improvements</a:t>
              </a:r>
            </a:p>
          </p:txBody>
        </p:sp>
      </p:grpSp>
    </p:spTree>
    <p:extLst>
      <p:ext uri="{BB962C8B-B14F-4D97-AF65-F5344CB8AC3E}">
        <p14:creationId xmlns:p14="http://schemas.microsoft.com/office/powerpoint/2010/main" val="415907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720725" y="1654175"/>
            <a:ext cx="827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b="1" dirty="0">
                <a:effectLst>
                  <a:outerShdw blurRad="38100" dist="38100" dir="2700000" algn="tl">
                    <a:srgbClr val="C0C0C0"/>
                  </a:outerShdw>
                </a:effectLst>
              </a:rPr>
              <a:t>Stress tests: </a:t>
            </a:r>
            <a:r>
              <a:rPr lang="en-GB" b="1" dirty="0" smtClean="0">
                <a:effectLst>
                  <a:outerShdw blurRad="38100" dist="38100" dir="2700000" algn="tl">
                    <a:srgbClr val="C0C0C0"/>
                  </a:outerShdw>
                </a:effectLst>
              </a:rPr>
              <a:t>results</a:t>
            </a:r>
            <a:endParaRPr lang="en-GB" sz="2800" b="1" dirty="0">
              <a:effectLst>
                <a:outerShdw blurRad="38100" dist="38100" dir="2700000" algn="tl">
                  <a:srgbClr val="C0C0C0"/>
                </a:outerShdw>
              </a:effectLst>
            </a:endParaRPr>
          </a:p>
        </p:txBody>
      </p:sp>
      <p:sp>
        <p:nvSpPr>
          <p:cNvPr id="17411" name="Rectangle 3"/>
          <p:cNvSpPr>
            <a:spLocks noChangeArrowheads="1"/>
          </p:cNvSpPr>
          <p:nvPr/>
        </p:nvSpPr>
        <p:spPr bwMode="auto">
          <a:xfrm>
            <a:off x="720725" y="2412000"/>
            <a:ext cx="8278813" cy="420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a:lnSpc>
                <a:spcPts val="2600"/>
              </a:lnSpc>
              <a:spcBef>
                <a:spcPts val="1200"/>
              </a:spcBef>
              <a:buClr>
                <a:srgbClr val="EE8032"/>
              </a:buClr>
              <a:buFont typeface="Verdana" pitchFamily="34" charset="0"/>
              <a:buChar char="•"/>
            </a:pPr>
            <a:r>
              <a:rPr lang="en-GB" sz="2400" b="1" u="sng" dirty="0" smtClean="0"/>
              <a:t>ENSREG</a:t>
            </a:r>
            <a:r>
              <a:rPr lang="en-GB" sz="2400" b="1" dirty="0" smtClean="0"/>
              <a:t> </a:t>
            </a:r>
            <a:r>
              <a:rPr lang="en-GB" sz="2400" b="1" dirty="0" smtClean="0">
                <a:solidFill>
                  <a:schemeClr val="tx1"/>
                </a:solidFill>
              </a:rPr>
              <a:t>report on </a:t>
            </a:r>
            <a:r>
              <a:rPr lang="en-GB" sz="2400" b="1" dirty="0" smtClean="0"/>
              <a:t>peer reviews </a:t>
            </a:r>
            <a:r>
              <a:rPr lang="en-GB" sz="2400" b="1" dirty="0" smtClean="0">
                <a:solidFill>
                  <a:schemeClr val="tx1"/>
                </a:solidFill>
              </a:rPr>
              <a:t>(</a:t>
            </a:r>
            <a:r>
              <a:rPr lang="en-GB" sz="2300" b="1" dirty="0" smtClean="0">
                <a:solidFill>
                  <a:schemeClr val="tx1"/>
                </a:solidFill>
              </a:rPr>
              <a:t>April 2012</a:t>
            </a:r>
            <a:r>
              <a:rPr lang="en-GB" sz="2400" b="1" dirty="0" smtClean="0">
                <a:solidFill>
                  <a:schemeClr val="tx1"/>
                </a:solidFill>
              </a:rPr>
              <a:t>): </a:t>
            </a:r>
          </a:p>
          <a:p>
            <a:pPr marL="800100" lvl="1" indent="-342900">
              <a:lnSpc>
                <a:spcPts val="2600"/>
              </a:lnSpc>
              <a:spcBef>
                <a:spcPts val="1200"/>
              </a:spcBef>
              <a:buClr>
                <a:srgbClr val="EE8032"/>
              </a:buClr>
              <a:buFont typeface="Verdana" pitchFamily="34" charset="0"/>
              <a:buChar char="•"/>
            </a:pPr>
            <a:r>
              <a:rPr lang="en-GB" sz="2000" b="1" dirty="0"/>
              <a:t>Significant and tangible improvements </a:t>
            </a:r>
            <a:r>
              <a:rPr lang="en-GB" sz="2000" b="1" dirty="0">
                <a:solidFill>
                  <a:schemeClr val="tx1"/>
                </a:solidFill>
              </a:rPr>
              <a:t>identified</a:t>
            </a:r>
            <a:br>
              <a:rPr lang="en-GB" sz="2000" b="1" dirty="0">
                <a:solidFill>
                  <a:schemeClr val="tx1"/>
                </a:solidFill>
              </a:rPr>
            </a:br>
            <a:r>
              <a:rPr lang="en-GB" sz="2000" b="1" dirty="0">
                <a:solidFill>
                  <a:schemeClr val="tx1"/>
                </a:solidFill>
              </a:rPr>
              <a:t>in all participating countries; remedial measures</a:t>
            </a:r>
            <a:br>
              <a:rPr lang="en-GB" sz="2000" b="1" dirty="0">
                <a:solidFill>
                  <a:schemeClr val="tx1"/>
                </a:solidFill>
              </a:rPr>
            </a:br>
            <a:r>
              <a:rPr lang="en-GB" sz="2000" b="1" dirty="0">
                <a:solidFill>
                  <a:schemeClr val="tx1"/>
                </a:solidFill>
              </a:rPr>
              <a:t>implemented or planned</a:t>
            </a:r>
            <a:r>
              <a:rPr lang="en-GB" sz="2000" b="1" dirty="0" smtClean="0">
                <a:solidFill>
                  <a:schemeClr val="tx1"/>
                </a:solidFill>
              </a:rPr>
              <a:t> </a:t>
            </a:r>
          </a:p>
          <a:p>
            <a:pPr marL="342900" indent="-342900">
              <a:lnSpc>
                <a:spcPts val="2600"/>
              </a:lnSpc>
              <a:spcBef>
                <a:spcPts val="1000"/>
              </a:spcBef>
              <a:buClr>
                <a:srgbClr val="EE8032"/>
              </a:buClr>
              <a:buFont typeface="Verdana" pitchFamily="34" charset="0"/>
              <a:buChar char="•"/>
            </a:pPr>
            <a:r>
              <a:rPr lang="en-GB" sz="2400" b="1" u="sng" dirty="0" smtClean="0"/>
              <a:t>Commission</a:t>
            </a:r>
            <a:r>
              <a:rPr lang="en-GB" sz="2400" b="1" dirty="0" smtClean="0"/>
              <a:t> final report</a:t>
            </a:r>
            <a:r>
              <a:rPr lang="en-GB" sz="2400" b="1" dirty="0">
                <a:solidFill>
                  <a:schemeClr val="tx1"/>
                </a:solidFill>
              </a:rPr>
              <a:t> </a:t>
            </a:r>
            <a:r>
              <a:rPr lang="en-GB" sz="2400" b="1" dirty="0" smtClean="0">
                <a:solidFill>
                  <a:schemeClr val="tx1"/>
                </a:solidFill>
              </a:rPr>
              <a:t>(</a:t>
            </a:r>
            <a:r>
              <a:rPr lang="en-GB" sz="2300" b="1" dirty="0" smtClean="0">
                <a:solidFill>
                  <a:schemeClr val="tx1"/>
                </a:solidFill>
              </a:rPr>
              <a:t>October 2012</a:t>
            </a:r>
            <a:r>
              <a:rPr lang="en-GB" sz="2400" b="1" dirty="0" smtClean="0">
                <a:solidFill>
                  <a:schemeClr val="tx1"/>
                </a:solidFill>
              </a:rPr>
              <a:t>):</a:t>
            </a:r>
            <a:endParaRPr lang="en-GB" sz="2400" b="1" dirty="0">
              <a:solidFill>
                <a:schemeClr val="tx1"/>
              </a:solidFill>
            </a:endParaRPr>
          </a:p>
          <a:p>
            <a:pPr marL="800100" lvl="1" indent="-342900">
              <a:lnSpc>
                <a:spcPts val="2300"/>
              </a:lnSpc>
              <a:spcBef>
                <a:spcPts val="500"/>
              </a:spcBef>
              <a:buClr>
                <a:srgbClr val="EE8032"/>
              </a:buClr>
              <a:buFont typeface="Wingdings" pitchFamily="2" charset="2"/>
              <a:buChar char="§"/>
            </a:pPr>
            <a:r>
              <a:rPr lang="en-GB" sz="2000" b="1" dirty="0" smtClean="0">
                <a:solidFill>
                  <a:schemeClr val="tx1"/>
                </a:solidFill>
              </a:rPr>
              <a:t>High level of safety, </a:t>
            </a:r>
            <a:r>
              <a:rPr lang="en-GB" sz="2000" b="1" dirty="0" smtClean="0"/>
              <a:t>no immediate closure </a:t>
            </a:r>
            <a:r>
              <a:rPr lang="en-GB" sz="2000" b="1" dirty="0" smtClean="0">
                <a:solidFill>
                  <a:schemeClr val="tx1"/>
                </a:solidFill>
              </a:rPr>
              <a:t>needed</a:t>
            </a:r>
          </a:p>
          <a:p>
            <a:pPr marL="800100" lvl="1" indent="-342900">
              <a:lnSpc>
                <a:spcPts val="2300"/>
              </a:lnSpc>
              <a:spcBef>
                <a:spcPts val="500"/>
              </a:spcBef>
              <a:buClr>
                <a:srgbClr val="EE8032"/>
              </a:buClr>
              <a:buFont typeface="Wingdings" pitchFamily="2" charset="2"/>
              <a:buChar char="§"/>
            </a:pPr>
            <a:r>
              <a:rPr lang="en-GB" sz="2000" b="1" dirty="0" smtClean="0"/>
              <a:t>Significant </a:t>
            </a:r>
            <a:r>
              <a:rPr lang="en-GB" sz="2000" b="1" dirty="0"/>
              <a:t>and tangible </a:t>
            </a:r>
            <a:r>
              <a:rPr lang="en-GB" sz="2000" b="1" dirty="0" smtClean="0"/>
              <a:t>improvements </a:t>
            </a:r>
            <a:r>
              <a:rPr lang="en-GB" sz="2000" b="1" dirty="0" smtClean="0">
                <a:solidFill>
                  <a:schemeClr val="tx1"/>
                </a:solidFill>
              </a:rPr>
              <a:t>identified</a:t>
            </a:r>
            <a:br>
              <a:rPr lang="en-GB" sz="2000" b="1" dirty="0" smtClean="0">
                <a:solidFill>
                  <a:schemeClr val="tx1"/>
                </a:solidFill>
              </a:rPr>
            </a:br>
            <a:r>
              <a:rPr lang="en-GB" sz="2000" b="1" dirty="0" smtClean="0">
                <a:solidFill>
                  <a:schemeClr val="tx1"/>
                </a:solidFill>
              </a:rPr>
              <a:t>in </a:t>
            </a:r>
            <a:r>
              <a:rPr lang="en-GB" sz="2000" b="1" dirty="0">
                <a:solidFill>
                  <a:schemeClr val="tx1"/>
                </a:solidFill>
              </a:rPr>
              <a:t>all participating </a:t>
            </a:r>
            <a:r>
              <a:rPr lang="en-GB" sz="2000" b="1" dirty="0" smtClean="0">
                <a:solidFill>
                  <a:schemeClr val="tx1"/>
                </a:solidFill>
              </a:rPr>
              <a:t>countries; remedial measures</a:t>
            </a:r>
            <a:br>
              <a:rPr lang="en-GB" sz="2000" b="1" dirty="0" smtClean="0">
                <a:solidFill>
                  <a:schemeClr val="tx1"/>
                </a:solidFill>
              </a:rPr>
            </a:br>
            <a:r>
              <a:rPr lang="en-GB" sz="2000" b="1" dirty="0" smtClean="0">
                <a:solidFill>
                  <a:schemeClr val="tx1"/>
                </a:solidFill>
              </a:rPr>
              <a:t>implemented </a:t>
            </a:r>
            <a:r>
              <a:rPr lang="en-GB" sz="2000" b="1" dirty="0">
                <a:solidFill>
                  <a:schemeClr val="tx1"/>
                </a:solidFill>
              </a:rPr>
              <a:t>or </a:t>
            </a:r>
            <a:r>
              <a:rPr lang="en-GB" sz="2000" b="1" dirty="0" smtClean="0">
                <a:solidFill>
                  <a:schemeClr val="tx1"/>
                </a:solidFill>
              </a:rPr>
              <a:t>planned</a:t>
            </a:r>
          </a:p>
          <a:p>
            <a:pPr marL="800100" lvl="1" indent="-342900">
              <a:lnSpc>
                <a:spcPts val="2300"/>
              </a:lnSpc>
              <a:spcBef>
                <a:spcPts val="500"/>
              </a:spcBef>
              <a:buClr>
                <a:srgbClr val="EE8032"/>
              </a:buClr>
              <a:buFont typeface="Wingdings" pitchFamily="2" charset="2"/>
              <a:buChar char="§"/>
            </a:pPr>
            <a:r>
              <a:rPr lang="en-GB" sz="2000" b="1" dirty="0" smtClean="0">
                <a:solidFill>
                  <a:schemeClr val="tx1"/>
                </a:solidFill>
              </a:rPr>
              <a:t>Weaknesses </a:t>
            </a:r>
            <a:r>
              <a:rPr lang="en-GB" sz="2000" b="1" dirty="0">
                <a:solidFill>
                  <a:schemeClr val="tx1"/>
                </a:solidFill>
              </a:rPr>
              <a:t>in </a:t>
            </a:r>
            <a:r>
              <a:rPr lang="en-GB" sz="2000" b="1" dirty="0"/>
              <a:t>frameworks and </a:t>
            </a:r>
            <a:r>
              <a:rPr lang="en-GB" sz="2000" b="1" dirty="0" smtClean="0"/>
              <a:t>procedures</a:t>
            </a:r>
            <a:r>
              <a:rPr lang="en-GB" sz="2000" b="1" dirty="0">
                <a:solidFill>
                  <a:schemeClr val="tx1"/>
                </a:solidFill>
              </a:rPr>
              <a:t> </a:t>
            </a:r>
            <a:r>
              <a:rPr lang="en-GB" sz="2000" b="1" dirty="0" smtClean="0">
                <a:solidFill>
                  <a:schemeClr val="tx1"/>
                </a:solidFill>
              </a:rPr>
              <a:t>and gaps </a:t>
            </a:r>
            <a:r>
              <a:rPr lang="en-GB" sz="2000" b="1" dirty="0">
                <a:solidFill>
                  <a:schemeClr val="tx1"/>
                </a:solidFill>
              </a:rPr>
              <a:t>in </a:t>
            </a:r>
            <a:r>
              <a:rPr lang="en-GB" sz="2000" b="1" dirty="0" smtClean="0"/>
              <a:t>legal arrangements</a:t>
            </a:r>
            <a:r>
              <a:rPr lang="en-GB" sz="2000" b="1" dirty="0" smtClean="0">
                <a:solidFill>
                  <a:schemeClr val="tx1"/>
                </a:solidFill>
              </a:rPr>
              <a:t>; proposals</a:t>
            </a:r>
            <a:br>
              <a:rPr lang="en-GB" sz="2000" b="1" dirty="0" smtClean="0">
                <a:solidFill>
                  <a:schemeClr val="tx1"/>
                </a:solidFill>
              </a:rPr>
            </a:br>
            <a:r>
              <a:rPr lang="en-GB" sz="2000" b="1" dirty="0" smtClean="0">
                <a:solidFill>
                  <a:schemeClr val="tx1"/>
                </a:solidFill>
              </a:rPr>
              <a:t>to improve are being prepared</a:t>
            </a:r>
          </a:p>
        </p:txBody>
      </p:sp>
      <p:pic>
        <p:nvPicPr>
          <p:cNvPr id="1026" name="Picture 2" descr="C:\Users\kravoma\Pictures\Picture1.png"/>
          <p:cNvPicPr preferRelativeResize="0">
            <a:picLocks noChangeArrowheads="1"/>
          </p:cNvPicPr>
          <p:nvPr/>
        </p:nvPicPr>
        <p:blipFill>
          <a:blip r:embed="rId3">
            <a:extLst>
              <a:ext uri="{BEBA8EAE-BF5A-486C-A8C5-ECC9F3942E4B}">
                <a14:imgProps xmlns:a14="http://schemas.microsoft.com/office/drawing/2010/main">
                  <a14:imgLayer r:embed="rId4">
                    <a14:imgEffect>
                      <a14:colorTemperature colorTemp="6000"/>
                    </a14:imgEffect>
                    <a14:imgEffect>
                      <a14:saturation sat="120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6372200" y="286222"/>
            <a:ext cx="2688208" cy="1829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5659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7"/>
          <p:cNvSpPr>
            <a:spLocks noChangeArrowheads="1"/>
          </p:cNvSpPr>
          <p:nvPr/>
        </p:nvSpPr>
        <p:spPr bwMode="auto">
          <a:xfrm>
            <a:off x="539552" y="1700808"/>
            <a:ext cx="8353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sz="2000" b="1" dirty="0">
                <a:effectLst>
                  <a:outerShdw blurRad="38100" dist="38100" dir="2700000" algn="tl">
                    <a:srgbClr val="C0C0C0"/>
                  </a:outerShdw>
                </a:effectLst>
              </a:rPr>
              <a:t>Nuclear </a:t>
            </a:r>
            <a:r>
              <a:rPr lang="en-GB" sz="2000" b="1" i="1" dirty="0">
                <a:effectLst>
                  <a:outerShdw blurRad="38100" dist="38100" dir="2700000" algn="tl">
                    <a:srgbClr val="C0C0C0"/>
                  </a:outerShdw>
                </a:effectLst>
              </a:rPr>
              <a:t>Safety</a:t>
            </a:r>
            <a:r>
              <a:rPr lang="en-GB" sz="2000" b="1" dirty="0">
                <a:effectLst>
                  <a:outerShdw blurRad="38100" dist="38100" dir="2700000" algn="tl">
                    <a:srgbClr val="C0C0C0"/>
                  </a:outerShdw>
                </a:effectLst>
              </a:rPr>
              <a:t> Directive (</a:t>
            </a:r>
            <a:r>
              <a:rPr lang="en-GB" sz="2000" b="1" i="1" dirty="0">
                <a:effectLst>
                  <a:outerShdw blurRad="38100" dist="38100" dir="2700000" algn="tl">
                    <a:srgbClr val="C0C0C0"/>
                  </a:outerShdw>
                </a:effectLst>
              </a:rPr>
              <a:t>2009</a:t>
            </a:r>
            <a:r>
              <a:rPr lang="en-GB" sz="2000" b="1" dirty="0" smtClean="0">
                <a:effectLst>
                  <a:outerShdw blurRad="38100" dist="38100" dir="2700000" algn="tl">
                    <a:srgbClr val="C0C0C0"/>
                  </a:outerShdw>
                </a:effectLst>
              </a:rPr>
              <a:t>)</a:t>
            </a:r>
          </a:p>
        </p:txBody>
      </p:sp>
      <p:sp>
        <p:nvSpPr>
          <p:cNvPr id="10243" name="Rectangle 8"/>
          <p:cNvSpPr>
            <a:spLocks noChangeArrowheads="1"/>
          </p:cNvSpPr>
          <p:nvPr/>
        </p:nvSpPr>
        <p:spPr bwMode="auto">
          <a:xfrm>
            <a:off x="720000" y="2520000"/>
            <a:ext cx="8388350" cy="3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a:lnSpc>
                <a:spcPts val="2600"/>
              </a:lnSpc>
              <a:spcBef>
                <a:spcPts val="1200"/>
              </a:spcBef>
              <a:buClr>
                <a:srgbClr val="EE8032"/>
              </a:buClr>
              <a:buFont typeface="Verdana" pitchFamily="34" charset="0"/>
              <a:buChar char="●"/>
              <a:tabLst>
                <a:tab pos="623888" algn="l"/>
              </a:tabLst>
            </a:pPr>
            <a:endParaRPr lang="en-GB" sz="2000" b="1" dirty="0">
              <a:solidFill>
                <a:srgbClr val="000000"/>
              </a:solidFill>
            </a:endParaRPr>
          </a:p>
        </p:txBody>
      </p:sp>
      <p:sp>
        <p:nvSpPr>
          <p:cNvPr id="8" name="Rectangle 7"/>
          <p:cNvSpPr>
            <a:spLocks noChangeArrowheads="1"/>
          </p:cNvSpPr>
          <p:nvPr/>
        </p:nvSpPr>
        <p:spPr bwMode="auto">
          <a:xfrm>
            <a:off x="539552" y="2060848"/>
            <a:ext cx="8353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sz="2000" b="1" dirty="0">
                <a:effectLst>
                  <a:outerShdw blurRad="38100" dist="38100" dir="2700000" algn="tl">
                    <a:srgbClr val="C0C0C0"/>
                  </a:outerShdw>
                </a:effectLst>
              </a:rPr>
              <a:t>Nuclear </a:t>
            </a:r>
            <a:r>
              <a:rPr lang="en-GB" sz="2000" b="1" i="1" dirty="0" smtClean="0">
                <a:effectLst>
                  <a:outerShdw blurRad="38100" dist="38100" dir="2700000" algn="tl">
                    <a:srgbClr val="C0C0C0"/>
                  </a:outerShdw>
                </a:effectLst>
              </a:rPr>
              <a:t>Waste</a:t>
            </a:r>
            <a:r>
              <a:rPr lang="en-GB" sz="2000" b="1" dirty="0" smtClean="0">
                <a:effectLst>
                  <a:outerShdw blurRad="38100" dist="38100" dir="2700000" algn="tl">
                    <a:srgbClr val="C0C0C0"/>
                  </a:outerShdw>
                </a:effectLst>
              </a:rPr>
              <a:t> Directive </a:t>
            </a:r>
            <a:r>
              <a:rPr lang="en-GB" sz="2000" b="1" dirty="0">
                <a:effectLst>
                  <a:outerShdw blurRad="38100" dist="38100" dir="2700000" algn="tl">
                    <a:srgbClr val="C0C0C0"/>
                  </a:outerShdw>
                </a:effectLst>
              </a:rPr>
              <a:t>(</a:t>
            </a:r>
            <a:r>
              <a:rPr lang="en-GB" sz="2000" b="1" i="1" dirty="0" smtClean="0">
                <a:effectLst>
                  <a:outerShdw blurRad="38100" dist="38100" dir="2700000" algn="tl">
                    <a:srgbClr val="C0C0C0"/>
                  </a:outerShdw>
                </a:effectLst>
              </a:rPr>
              <a:t>2011</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sp>
        <p:nvSpPr>
          <p:cNvPr id="9" name="Rectangle 7"/>
          <p:cNvSpPr>
            <a:spLocks noChangeArrowheads="1"/>
          </p:cNvSpPr>
          <p:nvPr/>
        </p:nvSpPr>
        <p:spPr bwMode="auto">
          <a:xfrm>
            <a:off x="323031" y="1311151"/>
            <a:ext cx="8353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fr-BE" sz="2000" b="1" i="1" dirty="0" err="1" smtClean="0">
                <a:solidFill>
                  <a:srgbClr val="FF6600"/>
                </a:solidFill>
                <a:effectLst>
                  <a:outerShdw blurRad="38100" dist="38100" dir="2700000" algn="tl">
                    <a:srgbClr val="C0C0C0"/>
                  </a:outerShdw>
                </a:effectLst>
              </a:rPr>
              <a:t>Before</a:t>
            </a:r>
            <a:r>
              <a:rPr lang="fr-BE" sz="2000" b="1" i="1" dirty="0" smtClean="0">
                <a:solidFill>
                  <a:srgbClr val="FF6600"/>
                </a:solidFill>
                <a:effectLst>
                  <a:outerShdw blurRad="38100" dist="38100" dir="2700000" algn="tl">
                    <a:srgbClr val="C0C0C0"/>
                  </a:outerShdw>
                </a:effectLst>
              </a:rPr>
              <a:t> Fukushima</a:t>
            </a:r>
            <a:endParaRPr lang="en-GB" sz="2000" b="1" i="1" dirty="0">
              <a:solidFill>
                <a:srgbClr val="FF6600"/>
              </a:solidFill>
              <a:effectLst>
                <a:outerShdw blurRad="38100" dist="38100" dir="2700000" algn="tl">
                  <a:srgbClr val="C0C0C0"/>
                </a:outerShdw>
              </a:effectLst>
            </a:endParaRPr>
          </a:p>
        </p:txBody>
      </p:sp>
      <p:sp>
        <p:nvSpPr>
          <p:cNvPr id="10" name="Rectangle 7"/>
          <p:cNvSpPr>
            <a:spLocks noChangeArrowheads="1"/>
          </p:cNvSpPr>
          <p:nvPr/>
        </p:nvSpPr>
        <p:spPr bwMode="auto">
          <a:xfrm>
            <a:off x="251520" y="2636912"/>
            <a:ext cx="8353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fr-BE" b="1" i="1" dirty="0" err="1" smtClean="0">
                <a:solidFill>
                  <a:srgbClr val="FF6600"/>
                </a:solidFill>
                <a:effectLst>
                  <a:outerShdw blurRad="38100" dist="38100" dir="2700000" algn="tl">
                    <a:srgbClr val="C0C0C0"/>
                  </a:outerShdw>
                </a:effectLst>
              </a:rPr>
              <a:t>After</a:t>
            </a:r>
            <a:r>
              <a:rPr lang="fr-BE" b="1" i="1" dirty="0" smtClean="0">
                <a:solidFill>
                  <a:srgbClr val="FF6600"/>
                </a:solidFill>
                <a:effectLst>
                  <a:outerShdw blurRad="38100" dist="38100" dir="2700000" algn="tl">
                    <a:srgbClr val="C0C0C0"/>
                  </a:outerShdw>
                </a:effectLst>
              </a:rPr>
              <a:t> Fukushima</a:t>
            </a:r>
            <a:endParaRPr lang="en-GB" b="1" i="1" dirty="0">
              <a:solidFill>
                <a:srgbClr val="FF6600"/>
              </a:solidFill>
              <a:effectLst>
                <a:outerShdw blurRad="38100" dist="38100" dir="2700000" algn="tl">
                  <a:srgbClr val="C0C0C0"/>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5000001" cy="33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Effect>
                      <a14:sharpenSoften amount="50000"/>
                    </a14:imgEffect>
                    <a14:imgEffect>
                      <a14:brightnessContrast bright="47000"/>
                    </a14:imgEffect>
                  </a14:imgLayer>
                </a14:imgProps>
              </a:ext>
              <a:ext uri="{28A0092B-C50C-407E-A947-70E740481C1C}">
                <a14:useLocalDpi xmlns:a14="http://schemas.microsoft.com/office/drawing/2010/main" val="0"/>
              </a:ext>
            </a:extLst>
          </a:blip>
          <a:srcRect/>
          <a:stretch>
            <a:fillRect/>
          </a:stretch>
        </p:blipFill>
        <p:spPr bwMode="auto">
          <a:xfrm>
            <a:off x="4035172" y="3284984"/>
            <a:ext cx="5001324" cy="332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35172" y="3284984"/>
            <a:ext cx="5073178" cy="3277820"/>
          </a:xfrm>
          <a:prstGeom prst="rect">
            <a:avLst/>
          </a:prstGeom>
          <a:noFill/>
        </p:spPr>
        <p:txBody>
          <a:bodyPr wrap="square" rtlCol="0">
            <a:spAutoFit/>
          </a:bodyPr>
          <a:lstStyle/>
          <a:p>
            <a:r>
              <a:rPr lang="en-GB" sz="3400" b="1" dirty="0" smtClean="0"/>
              <a:t>EU Council Mandate</a:t>
            </a:r>
          </a:p>
          <a:p>
            <a:r>
              <a:rPr lang="en-GB" sz="2300" b="1" i="1" dirty="0" smtClean="0"/>
              <a:t>Stress Tests, Peer Reviews,</a:t>
            </a:r>
          </a:p>
          <a:p>
            <a:r>
              <a:rPr lang="en-GB" sz="2300" b="1" i="1" dirty="0" smtClean="0"/>
              <a:t>National Action Plans,</a:t>
            </a:r>
          </a:p>
          <a:p>
            <a:r>
              <a:rPr lang="en-GB" sz="2300" b="1" i="1" dirty="0" smtClean="0"/>
              <a:t>Neighbouring countries.</a:t>
            </a:r>
          </a:p>
          <a:p>
            <a:endParaRPr lang="en-GB" sz="1200" b="1" i="1" dirty="0" smtClean="0"/>
          </a:p>
          <a:p>
            <a:r>
              <a:rPr lang="en-GB" sz="2300" b="1" i="1" dirty="0" smtClean="0">
                <a:solidFill>
                  <a:srgbClr val="FF0000"/>
                </a:solidFill>
                <a:effectLst>
                  <a:outerShdw blurRad="38100" dist="38100" dir="2700000" algn="tl">
                    <a:srgbClr val="000000">
                      <a:alpha val="43137"/>
                    </a:srgbClr>
                  </a:outerShdw>
                </a:effectLst>
              </a:rPr>
              <a:t>New</a:t>
            </a:r>
            <a:r>
              <a:rPr lang="en-GB" sz="2300" b="1" dirty="0" smtClean="0">
                <a:solidFill>
                  <a:srgbClr val="FF0000"/>
                </a:solidFill>
                <a:effectLst>
                  <a:outerShdw blurRad="38100" dist="38100" dir="2700000" algn="tl">
                    <a:srgbClr val="000000">
                      <a:alpha val="43137"/>
                    </a:srgbClr>
                  </a:outerShdw>
                </a:effectLst>
              </a:rPr>
              <a:t> Nuclear Safety Directive</a:t>
            </a:r>
          </a:p>
          <a:p>
            <a:r>
              <a:rPr lang="en-GB" sz="2300" b="1" dirty="0" smtClean="0"/>
              <a:t>Insurance and Liability</a:t>
            </a:r>
          </a:p>
          <a:p>
            <a:r>
              <a:rPr lang="en-GB" sz="2300" b="1" dirty="0" smtClean="0"/>
              <a:t>Emergency Preparedness &amp; Response</a:t>
            </a:r>
            <a:endParaRPr lang="en-GB" sz="2300" b="1" dirty="0"/>
          </a:p>
        </p:txBody>
      </p:sp>
    </p:spTree>
    <p:extLst>
      <p:ext uri="{BB962C8B-B14F-4D97-AF65-F5344CB8AC3E}">
        <p14:creationId xmlns:p14="http://schemas.microsoft.com/office/powerpoint/2010/main" val="340343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720724" y="1654175"/>
            <a:ext cx="766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defRPr/>
            </a:pPr>
            <a:r>
              <a:rPr lang="en-GB" b="1" dirty="0" smtClean="0">
                <a:effectLst>
                  <a:outerShdw blurRad="38100" dist="38100" dir="2700000" algn="tl">
                    <a:srgbClr val="C0C0C0"/>
                  </a:outerShdw>
                </a:effectLst>
              </a:rPr>
              <a:t>Main features</a:t>
            </a:r>
            <a:endParaRPr lang="en-GB" b="1" dirty="0">
              <a:effectLst>
                <a:outerShdw blurRad="38100" dist="38100" dir="2700000" algn="tl">
                  <a:srgbClr val="C0C0C0"/>
                </a:outerShdw>
              </a:effectLst>
            </a:endParaRPr>
          </a:p>
        </p:txBody>
      </p:sp>
      <p:sp>
        <p:nvSpPr>
          <p:cNvPr id="5" name="AutoShape 62"/>
          <p:cNvSpPr>
            <a:spLocks noChangeArrowheads="1"/>
          </p:cNvSpPr>
          <p:nvPr/>
        </p:nvSpPr>
        <p:spPr bwMode="auto">
          <a:xfrm>
            <a:off x="792000" y="2448000"/>
            <a:ext cx="7488000" cy="2880000"/>
          </a:xfrm>
          <a:prstGeom prst="downArrowCallout">
            <a:avLst>
              <a:gd name="adj1" fmla="val 38390"/>
              <a:gd name="adj2" fmla="val 38390"/>
              <a:gd name="adj3" fmla="val 16667"/>
              <a:gd name="adj4" fmla="val 66667"/>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lnSpc>
                <a:spcPts val="2800"/>
              </a:lnSpc>
              <a:spcAft>
                <a:spcPts val="0"/>
              </a:spcAft>
            </a:pPr>
            <a:r>
              <a:rPr lang="en-GB" sz="2100" b="1" dirty="0">
                <a:effectLst/>
                <a:latin typeface="+mj-lt"/>
                <a:ea typeface="Calibri"/>
                <a:cs typeface="Times New Roman"/>
              </a:rPr>
              <a:t>Safety objectives </a:t>
            </a:r>
            <a:r>
              <a:rPr lang="en-GB" sz="2100" b="1" dirty="0">
                <a:solidFill>
                  <a:schemeClr val="tx1"/>
                </a:solidFill>
                <a:effectLst/>
                <a:latin typeface="+mj-lt"/>
                <a:ea typeface="Calibri"/>
                <a:cs typeface="Times New Roman"/>
              </a:rPr>
              <a:t>for nuclear installations</a:t>
            </a:r>
            <a:endParaRPr lang="en-GB" sz="2100" dirty="0">
              <a:solidFill>
                <a:schemeClr val="tx1"/>
              </a:solidFill>
              <a:effectLst/>
              <a:latin typeface="+mj-lt"/>
              <a:ea typeface="Calibri"/>
              <a:cs typeface="Times New Roman"/>
            </a:endParaRPr>
          </a:p>
          <a:p>
            <a:pPr algn="ctr">
              <a:lnSpc>
                <a:spcPts val="2800"/>
              </a:lnSpc>
              <a:spcAft>
                <a:spcPts val="0"/>
              </a:spcAft>
            </a:pPr>
            <a:r>
              <a:rPr lang="en-GB" sz="2100" b="1" dirty="0">
                <a:solidFill>
                  <a:schemeClr val="tx1"/>
                </a:solidFill>
                <a:effectLst/>
                <a:latin typeface="+mj-lt"/>
                <a:ea typeface="Calibri"/>
                <a:cs typeface="Times New Roman"/>
              </a:rPr>
              <a:t>European system of </a:t>
            </a:r>
            <a:r>
              <a:rPr lang="en-GB" sz="2100" b="1" dirty="0">
                <a:effectLst/>
                <a:latin typeface="+mj-lt"/>
                <a:ea typeface="Calibri"/>
                <a:cs typeface="Times New Roman"/>
              </a:rPr>
              <a:t>topical peer reviews</a:t>
            </a:r>
            <a:endParaRPr lang="en-GB" sz="2100" dirty="0">
              <a:effectLst/>
              <a:latin typeface="+mj-lt"/>
              <a:ea typeface="Calibri"/>
              <a:cs typeface="Times New Roman"/>
            </a:endParaRPr>
          </a:p>
          <a:p>
            <a:pPr algn="ctr">
              <a:lnSpc>
                <a:spcPts val="2800"/>
              </a:lnSpc>
              <a:spcAft>
                <a:spcPts val="0"/>
              </a:spcAft>
            </a:pPr>
            <a:r>
              <a:rPr lang="en-GB" sz="2100" b="1" dirty="0">
                <a:solidFill>
                  <a:schemeClr val="tx1"/>
                </a:solidFill>
                <a:effectLst/>
                <a:latin typeface="+mj-lt"/>
                <a:ea typeface="Calibri"/>
                <a:cs typeface="Times New Roman"/>
              </a:rPr>
              <a:t>EU-wide harmonised nuclear </a:t>
            </a:r>
            <a:r>
              <a:rPr lang="en-GB" sz="2100" b="1" dirty="0">
                <a:effectLst/>
                <a:latin typeface="+mj-lt"/>
                <a:ea typeface="Calibri"/>
                <a:cs typeface="Times New Roman"/>
              </a:rPr>
              <a:t>safety guidelines</a:t>
            </a:r>
            <a:endParaRPr lang="en-GB" sz="2100" dirty="0">
              <a:effectLst/>
              <a:latin typeface="+mj-lt"/>
              <a:ea typeface="Calibri"/>
              <a:cs typeface="Times New Roman"/>
            </a:endParaRPr>
          </a:p>
          <a:p>
            <a:pPr algn="ctr">
              <a:lnSpc>
                <a:spcPts val="2800"/>
              </a:lnSpc>
              <a:spcAft>
                <a:spcPts val="0"/>
              </a:spcAft>
            </a:pPr>
            <a:r>
              <a:rPr lang="en-GB" sz="2100" b="1" dirty="0">
                <a:effectLst/>
                <a:latin typeface="+mj-lt"/>
                <a:ea typeface="Calibri"/>
                <a:cs typeface="Times New Roman"/>
              </a:rPr>
              <a:t>Transparency</a:t>
            </a:r>
            <a:endParaRPr lang="en-GB" sz="2100" dirty="0">
              <a:effectLst/>
              <a:latin typeface="+mj-lt"/>
              <a:ea typeface="Calibri"/>
              <a:cs typeface="Times New Roman"/>
            </a:endParaRPr>
          </a:p>
          <a:p>
            <a:pPr algn="ctr">
              <a:lnSpc>
                <a:spcPts val="2800"/>
              </a:lnSpc>
              <a:spcAft>
                <a:spcPts val="0"/>
              </a:spcAft>
            </a:pPr>
            <a:r>
              <a:rPr lang="en-GB" sz="2100" b="1" dirty="0">
                <a:solidFill>
                  <a:schemeClr val="tx1"/>
                </a:solidFill>
                <a:effectLst/>
                <a:latin typeface="+mj-lt"/>
                <a:ea typeface="Calibri"/>
                <a:cs typeface="Times New Roman"/>
              </a:rPr>
              <a:t>Independence and role of </a:t>
            </a:r>
            <a:r>
              <a:rPr lang="en-GB" sz="2100" b="1" dirty="0">
                <a:effectLst/>
                <a:latin typeface="+mj-lt"/>
                <a:ea typeface="Calibri"/>
                <a:cs typeface="Times New Roman"/>
              </a:rPr>
              <a:t>national regulators</a:t>
            </a:r>
            <a:endParaRPr lang="en-GB" sz="2100" dirty="0">
              <a:effectLst/>
              <a:latin typeface="+mj-lt"/>
              <a:ea typeface="Calibri"/>
              <a:cs typeface="Times New Roman"/>
            </a:endParaRPr>
          </a:p>
        </p:txBody>
      </p:sp>
      <p:sp>
        <p:nvSpPr>
          <p:cNvPr id="6" name="Rectangle 5"/>
          <p:cNvSpPr>
            <a:spLocks noChangeArrowheads="1"/>
          </p:cNvSpPr>
          <p:nvPr/>
        </p:nvSpPr>
        <p:spPr bwMode="auto">
          <a:xfrm>
            <a:off x="792000" y="5400000"/>
            <a:ext cx="7488000" cy="791737"/>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72000" tIns="72000" rIns="72000" bIns="72000" anchor="t" anchorCtr="0" upright="1">
            <a:spAutoFit/>
          </a:bodyPr>
          <a:lstStyle/>
          <a:p>
            <a:pPr algn="ctr">
              <a:spcAft>
                <a:spcPts val="0"/>
              </a:spcAft>
            </a:pPr>
            <a:r>
              <a:rPr lang="en-GB" sz="2100" b="1" dirty="0">
                <a:effectLst/>
                <a:latin typeface="Verdana"/>
                <a:ea typeface="Calibri"/>
                <a:cs typeface="Times New Roman"/>
              </a:rPr>
              <a:t>Continuous improvement </a:t>
            </a:r>
            <a:r>
              <a:rPr lang="en-GB" sz="2100" b="1" dirty="0">
                <a:solidFill>
                  <a:schemeClr val="tx1"/>
                </a:solidFill>
                <a:effectLst/>
                <a:latin typeface="Verdana"/>
                <a:ea typeface="Calibri"/>
                <a:cs typeface="Times New Roman"/>
              </a:rPr>
              <a:t>of nuclear </a:t>
            </a:r>
            <a:r>
              <a:rPr lang="en-GB" sz="2100" b="1" dirty="0" smtClean="0">
                <a:solidFill>
                  <a:schemeClr val="tx1"/>
                </a:solidFill>
                <a:effectLst/>
                <a:latin typeface="Verdana"/>
                <a:ea typeface="Calibri"/>
                <a:cs typeface="Times New Roman"/>
              </a:rPr>
              <a:t>safety</a:t>
            </a:r>
            <a:br>
              <a:rPr lang="en-GB" sz="2100" b="1" dirty="0" smtClean="0">
                <a:solidFill>
                  <a:schemeClr val="tx1"/>
                </a:solidFill>
                <a:effectLst/>
                <a:latin typeface="Verdana"/>
                <a:ea typeface="Calibri"/>
                <a:cs typeface="Times New Roman"/>
              </a:rPr>
            </a:br>
            <a:r>
              <a:rPr lang="en-GB" sz="2100" b="1" dirty="0" smtClean="0">
                <a:solidFill>
                  <a:schemeClr val="tx1"/>
                </a:solidFill>
                <a:effectLst/>
                <a:latin typeface="Verdana"/>
                <a:ea typeface="Calibri"/>
                <a:cs typeface="Times New Roman"/>
              </a:rPr>
              <a:t>throughout </a:t>
            </a:r>
            <a:r>
              <a:rPr lang="en-GB" sz="2100" b="1" dirty="0">
                <a:solidFill>
                  <a:schemeClr val="tx1"/>
                </a:solidFill>
                <a:effectLst/>
                <a:latin typeface="Verdana"/>
                <a:ea typeface="Calibri"/>
                <a:cs typeface="Times New Roman"/>
              </a:rPr>
              <a:t>the EU</a:t>
            </a:r>
            <a:endParaRPr lang="en-GB" sz="2100" dirty="0">
              <a:solidFill>
                <a:schemeClr val="tx1"/>
              </a:solidFill>
              <a:effectLst/>
              <a:latin typeface="Calibri"/>
              <a:ea typeface="Calibri"/>
              <a:cs typeface="Times New Roman"/>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141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179512" y="260648"/>
            <a:ext cx="8794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defRPr/>
            </a:pPr>
            <a:r>
              <a:rPr lang="en-GB" b="1" dirty="0" smtClean="0">
                <a:solidFill>
                  <a:schemeClr val="bg1"/>
                </a:solidFill>
                <a:effectLst>
                  <a:outerShdw blurRad="38100" dist="38100" dir="2700000" algn="tl">
                    <a:srgbClr val="C0C0C0"/>
                  </a:outerShdw>
                </a:effectLst>
              </a:rPr>
              <a:t>         </a:t>
            </a:r>
            <a:endParaRPr lang="en-GB" b="1" dirty="0">
              <a:solidFill>
                <a:schemeClr val="bg1"/>
              </a:solidFill>
            </a:endParaRPr>
          </a:p>
        </p:txBody>
      </p:sp>
      <p:sp>
        <p:nvSpPr>
          <p:cNvPr id="3" name="Oval Callout 2"/>
          <p:cNvSpPr/>
          <p:nvPr/>
        </p:nvSpPr>
        <p:spPr bwMode="auto">
          <a:xfrm>
            <a:off x="3923928" y="1484784"/>
            <a:ext cx="4752528" cy="1728192"/>
          </a:xfrm>
          <a:prstGeom prst="wedgeEllipseCallout">
            <a:avLst>
              <a:gd name="adj1" fmla="val -58710"/>
              <a:gd name="adj2" fmla="val 17513"/>
            </a:avLst>
          </a:prstGeom>
          <a:noFill/>
          <a:ln w="3810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58775" algn="ctr"/>
            <a:r>
              <a:rPr lang="en-GB" sz="2800" b="1" dirty="0" smtClean="0">
                <a:solidFill>
                  <a:schemeClr val="bg1"/>
                </a:solidFill>
              </a:rPr>
              <a:t>Stress Tests were </a:t>
            </a:r>
            <a:r>
              <a:rPr lang="en-GB" sz="2800" b="1" i="1" dirty="0" smtClean="0">
                <a:solidFill>
                  <a:schemeClr val="bg1"/>
                </a:solidFill>
              </a:rPr>
              <a:t>not</a:t>
            </a:r>
            <a:r>
              <a:rPr lang="en-GB" sz="2800" b="1" dirty="0" smtClean="0">
                <a:solidFill>
                  <a:schemeClr val="bg1"/>
                </a:solidFill>
              </a:rPr>
              <a:t> a physical inspection</a:t>
            </a:r>
            <a:endParaRPr lang="en-GB" sz="2800" b="1" dirty="0">
              <a:solidFill>
                <a:schemeClr val="bg1"/>
              </a:solidFill>
            </a:endParaRPr>
          </a:p>
        </p:txBody>
      </p:sp>
      <p:sp>
        <p:nvSpPr>
          <p:cNvPr id="4" name="Oval Callout 3"/>
          <p:cNvSpPr/>
          <p:nvPr/>
        </p:nvSpPr>
        <p:spPr bwMode="auto">
          <a:xfrm>
            <a:off x="755576" y="2060848"/>
            <a:ext cx="6768752" cy="3600400"/>
          </a:xfrm>
          <a:prstGeom prst="wedgeEllipseCallout">
            <a:avLst>
              <a:gd name="adj1" fmla="val 47705"/>
              <a:gd name="adj2" fmla="val 66525"/>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b="1" dirty="0">
                <a:solidFill>
                  <a:schemeClr val="bg1"/>
                </a:solidFill>
              </a:rPr>
              <a:t>Stress Tests were </a:t>
            </a:r>
            <a:r>
              <a:rPr lang="en-GB" sz="4400" b="1" i="1" dirty="0">
                <a:solidFill>
                  <a:schemeClr val="bg1"/>
                </a:solidFill>
              </a:rPr>
              <a:t>not</a:t>
            </a:r>
            <a:r>
              <a:rPr lang="en-GB" b="1" dirty="0">
                <a:solidFill>
                  <a:schemeClr val="bg1"/>
                </a:solidFill>
              </a:rPr>
              <a:t> a physical </a:t>
            </a:r>
            <a:r>
              <a:rPr lang="en-GB" b="1" dirty="0" smtClean="0">
                <a:solidFill>
                  <a:schemeClr val="bg1"/>
                </a:solidFill>
              </a:rPr>
              <a:t> inspection inside the nuclear power plants.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235440" cy="698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bwMode="auto">
          <a:xfrm>
            <a:off x="251520" y="1124744"/>
            <a:ext cx="6984776" cy="4464496"/>
          </a:xfrm>
          <a:prstGeom prst="wedgeEllipseCallout">
            <a:avLst>
              <a:gd name="adj1" fmla="val 51983"/>
              <a:gd name="adj2" fmla="val 62277"/>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b="1" dirty="0">
                <a:solidFill>
                  <a:schemeClr val="bg1"/>
                </a:solidFill>
              </a:rPr>
              <a:t>Stress Tests were </a:t>
            </a:r>
            <a:r>
              <a:rPr lang="en-GB" b="1" dirty="0" smtClean="0">
                <a:solidFill>
                  <a:schemeClr val="bg1"/>
                </a:solidFill>
              </a:rPr>
              <a:t>most useful to identify key weaknesses in Fukushima-type of scenarios</a:t>
            </a:r>
          </a:p>
          <a:p>
            <a:pPr marL="358775" algn="ctr"/>
            <a:endParaRPr lang="en-GB" b="1" dirty="0">
              <a:solidFill>
                <a:schemeClr val="bg1"/>
              </a:solidFill>
            </a:endParaRPr>
          </a:p>
          <a:p>
            <a:pPr marL="358775" algn="ctr"/>
            <a:r>
              <a:rPr lang="en-GB" b="1" u="sng" dirty="0" smtClean="0">
                <a:solidFill>
                  <a:schemeClr val="bg1"/>
                </a:solidFill>
              </a:rPr>
              <a:t>However</a:t>
            </a:r>
            <a:r>
              <a:rPr lang="en-GB" b="1" dirty="0" smtClean="0">
                <a:solidFill>
                  <a:schemeClr val="bg1"/>
                </a:solidFill>
              </a:rPr>
              <a:t>, …</a:t>
            </a:r>
          </a:p>
        </p:txBody>
      </p:sp>
    </p:spTree>
    <p:extLst>
      <p:ext uri="{BB962C8B-B14F-4D97-AF65-F5344CB8AC3E}">
        <p14:creationId xmlns:p14="http://schemas.microsoft.com/office/powerpoint/2010/main" val="98150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179512" y="260648"/>
            <a:ext cx="8794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defRPr/>
            </a:pPr>
            <a:r>
              <a:rPr lang="en-GB" b="1" dirty="0" smtClean="0">
                <a:solidFill>
                  <a:schemeClr val="bg1"/>
                </a:solidFill>
                <a:effectLst>
                  <a:outerShdw blurRad="38100" dist="38100" dir="2700000" algn="tl">
                    <a:srgbClr val="C0C0C0"/>
                  </a:outerShdw>
                </a:effectLst>
              </a:rPr>
              <a:t>         </a:t>
            </a:r>
            <a:endParaRPr lang="en-GB" b="1" dirty="0">
              <a:solidFill>
                <a:schemeClr val="bg1"/>
              </a:solidFill>
            </a:endParaRPr>
          </a:p>
        </p:txBody>
      </p:sp>
      <p:sp>
        <p:nvSpPr>
          <p:cNvPr id="3" name="Oval Callout 2"/>
          <p:cNvSpPr/>
          <p:nvPr/>
        </p:nvSpPr>
        <p:spPr bwMode="auto">
          <a:xfrm>
            <a:off x="3923928" y="1484784"/>
            <a:ext cx="4752528" cy="1728192"/>
          </a:xfrm>
          <a:prstGeom prst="wedgeEllipseCallout">
            <a:avLst>
              <a:gd name="adj1" fmla="val -58710"/>
              <a:gd name="adj2" fmla="val 17513"/>
            </a:avLst>
          </a:prstGeom>
          <a:noFill/>
          <a:ln w="3810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58775" algn="ctr"/>
            <a:r>
              <a:rPr lang="en-GB" sz="2800" b="1" dirty="0" smtClean="0">
                <a:solidFill>
                  <a:schemeClr val="bg1"/>
                </a:solidFill>
              </a:rPr>
              <a:t>Stress Tests were </a:t>
            </a:r>
            <a:r>
              <a:rPr lang="en-GB" sz="2800" b="1" i="1" dirty="0" smtClean="0">
                <a:solidFill>
                  <a:schemeClr val="bg1"/>
                </a:solidFill>
              </a:rPr>
              <a:t>not</a:t>
            </a:r>
            <a:r>
              <a:rPr lang="en-GB" sz="2800" b="1" dirty="0" smtClean="0">
                <a:solidFill>
                  <a:schemeClr val="bg1"/>
                </a:solidFill>
              </a:rPr>
              <a:t> a physical inspection</a:t>
            </a:r>
            <a:endParaRPr lang="en-GB" sz="2800" b="1" dirty="0">
              <a:solidFill>
                <a:schemeClr val="bg1"/>
              </a:solidFill>
            </a:endParaRPr>
          </a:p>
        </p:txBody>
      </p:sp>
      <p:sp>
        <p:nvSpPr>
          <p:cNvPr id="4" name="Oval Callout 3"/>
          <p:cNvSpPr/>
          <p:nvPr/>
        </p:nvSpPr>
        <p:spPr bwMode="auto">
          <a:xfrm>
            <a:off x="755576" y="2060848"/>
            <a:ext cx="6768752" cy="3600400"/>
          </a:xfrm>
          <a:prstGeom prst="wedgeEllipseCallout">
            <a:avLst>
              <a:gd name="adj1" fmla="val 47705"/>
              <a:gd name="adj2" fmla="val 66525"/>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b="1" dirty="0">
                <a:solidFill>
                  <a:schemeClr val="bg1"/>
                </a:solidFill>
              </a:rPr>
              <a:t>Stress Tests were </a:t>
            </a:r>
            <a:r>
              <a:rPr lang="en-GB" sz="4400" b="1" i="1" dirty="0">
                <a:solidFill>
                  <a:schemeClr val="bg1"/>
                </a:solidFill>
              </a:rPr>
              <a:t>not</a:t>
            </a:r>
            <a:r>
              <a:rPr lang="en-GB" b="1" dirty="0">
                <a:solidFill>
                  <a:schemeClr val="bg1"/>
                </a:solidFill>
              </a:rPr>
              <a:t> a physical </a:t>
            </a:r>
            <a:r>
              <a:rPr lang="en-GB" b="1" dirty="0" smtClean="0">
                <a:solidFill>
                  <a:schemeClr val="bg1"/>
                </a:solidFill>
              </a:rPr>
              <a:t> inspection inside the nuclear power plants.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235440" cy="698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bwMode="auto">
          <a:xfrm>
            <a:off x="251520" y="1124744"/>
            <a:ext cx="6984776" cy="4464496"/>
          </a:xfrm>
          <a:prstGeom prst="wedgeEllipseCallout">
            <a:avLst>
              <a:gd name="adj1" fmla="val 51983"/>
              <a:gd name="adj2" fmla="val 62277"/>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b="1" dirty="0">
                <a:solidFill>
                  <a:schemeClr val="bg1"/>
                </a:solidFill>
              </a:rPr>
              <a:t>Stress Tests were </a:t>
            </a:r>
            <a:r>
              <a:rPr lang="en-GB" sz="4400" b="1" i="1" dirty="0">
                <a:solidFill>
                  <a:schemeClr val="bg1"/>
                </a:solidFill>
              </a:rPr>
              <a:t>not</a:t>
            </a:r>
            <a:r>
              <a:rPr lang="en-GB" b="1" dirty="0">
                <a:solidFill>
                  <a:schemeClr val="bg1"/>
                </a:solidFill>
              </a:rPr>
              <a:t> a physical </a:t>
            </a:r>
            <a:r>
              <a:rPr lang="en-GB" b="1" dirty="0" smtClean="0">
                <a:solidFill>
                  <a:schemeClr val="bg1"/>
                </a:solidFill>
              </a:rPr>
              <a:t> inspection  </a:t>
            </a:r>
            <a:r>
              <a:rPr lang="en-GB" sz="4400" b="1" i="1" dirty="0" smtClean="0">
                <a:solidFill>
                  <a:schemeClr val="bg1"/>
                </a:solidFill>
              </a:rPr>
              <a:t>inside</a:t>
            </a:r>
            <a:r>
              <a:rPr lang="en-GB" b="1" dirty="0" smtClean="0">
                <a:solidFill>
                  <a:schemeClr val="bg1"/>
                </a:solidFill>
              </a:rPr>
              <a:t> the nuclear power </a:t>
            </a:r>
            <a:r>
              <a:rPr lang="en-GB" b="1" dirty="0" smtClean="0">
                <a:solidFill>
                  <a:schemeClr val="bg1"/>
                </a:solidFill>
              </a:rPr>
              <a:t>plants, </a:t>
            </a:r>
          </a:p>
          <a:p>
            <a:pPr marL="358775" algn="ctr"/>
            <a:endParaRPr lang="en-GB" b="1" dirty="0" smtClean="0">
              <a:solidFill>
                <a:schemeClr val="bg1"/>
              </a:solidFill>
            </a:endParaRPr>
          </a:p>
        </p:txBody>
      </p:sp>
    </p:spTree>
    <p:extLst>
      <p:ext uri="{BB962C8B-B14F-4D97-AF65-F5344CB8AC3E}">
        <p14:creationId xmlns:p14="http://schemas.microsoft.com/office/powerpoint/2010/main" val="151555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p:cNvSpPr>
          <p:nvPr/>
        </p:nvSpPr>
        <p:spPr bwMode="auto">
          <a:xfrm>
            <a:off x="323528" y="3501057"/>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lnSpc>
                <a:spcPct val="90000"/>
              </a:lnSpc>
            </a:pPr>
            <a:r>
              <a:rPr lang="fr-BE" altLang="de-DE" sz="3300" u="sng" dirty="0" smtClean="0">
                <a:latin typeface="Arial" charset="0"/>
                <a:cs typeface="Arial" charset="0"/>
              </a:rPr>
              <a:t>Participants </a:t>
            </a:r>
            <a:r>
              <a:rPr lang="fr-BE" altLang="de-DE" sz="3300" u="sng" dirty="0" err="1" smtClean="0">
                <a:latin typeface="Arial" charset="0"/>
                <a:cs typeface="Arial" charset="0"/>
              </a:rPr>
              <a:t>today</a:t>
            </a:r>
            <a:r>
              <a:rPr lang="fr-BE" altLang="de-DE" sz="3300" dirty="0" smtClean="0">
                <a:latin typeface="Arial" charset="0"/>
                <a:cs typeface="Arial" charset="0"/>
              </a:rPr>
              <a:t>: </a:t>
            </a:r>
          </a:p>
          <a:p>
            <a:pPr algn="ctr" eaLnBrk="1" hangingPunct="1">
              <a:lnSpc>
                <a:spcPct val="90000"/>
              </a:lnSpc>
            </a:pPr>
            <a:r>
              <a:rPr lang="fr-BE" altLang="de-DE" sz="3300" dirty="0" smtClean="0">
                <a:latin typeface="Arial" charset="0"/>
                <a:cs typeface="Arial" charset="0"/>
              </a:rPr>
              <a:t>EU Peer </a:t>
            </a:r>
            <a:r>
              <a:rPr lang="fr-BE" altLang="de-DE" sz="3300" dirty="0" err="1" smtClean="0">
                <a:latin typeface="Arial" charset="0"/>
                <a:cs typeface="Arial" charset="0"/>
              </a:rPr>
              <a:t>Review</a:t>
            </a:r>
            <a:r>
              <a:rPr lang="fr-BE" altLang="de-DE" sz="3300" dirty="0" smtClean="0">
                <a:latin typeface="Arial" charset="0"/>
                <a:cs typeface="Arial" charset="0"/>
              </a:rPr>
              <a:t> Team, </a:t>
            </a:r>
            <a:r>
              <a:rPr lang="fr-BE" altLang="de-DE" sz="3300" dirty="0" err="1" smtClean="0">
                <a:latin typeface="Arial" charset="0"/>
                <a:cs typeface="Arial" charset="0"/>
              </a:rPr>
              <a:t>consisting</a:t>
            </a:r>
            <a:r>
              <a:rPr lang="fr-BE" altLang="de-DE" sz="3300" dirty="0" smtClean="0">
                <a:latin typeface="Arial" charset="0"/>
                <a:cs typeface="Arial" charset="0"/>
              </a:rPr>
              <a:t> of:</a:t>
            </a:r>
          </a:p>
          <a:p>
            <a:pPr algn="ctr" eaLnBrk="1" hangingPunct="1">
              <a:lnSpc>
                <a:spcPct val="90000"/>
              </a:lnSpc>
            </a:pPr>
            <a:endParaRPr lang="fr-BE" altLang="de-DE" sz="3300" dirty="0">
              <a:latin typeface="Arial" charset="0"/>
              <a:cs typeface="Arial" charset="0"/>
            </a:endParaRPr>
          </a:p>
          <a:p>
            <a:pPr marL="457200" indent="-457200" eaLnBrk="1" hangingPunct="1">
              <a:lnSpc>
                <a:spcPct val="90000"/>
              </a:lnSpc>
              <a:buFont typeface="Arial" panose="020B0604020202020204" pitchFamily="34" charset="0"/>
              <a:buChar char="•"/>
            </a:pPr>
            <a:r>
              <a:rPr lang="fr-BE" altLang="de-DE" sz="2600" dirty="0" err="1" smtClean="0">
                <a:latin typeface="Arial" charset="0"/>
                <a:cs typeface="Arial" charset="0"/>
              </a:rPr>
              <a:t>Representatives</a:t>
            </a:r>
            <a:r>
              <a:rPr lang="fr-BE" altLang="de-DE" sz="2600" dirty="0" smtClean="0">
                <a:latin typeface="Arial" charset="0"/>
                <a:cs typeface="Arial" charset="0"/>
              </a:rPr>
              <a:t> of the </a:t>
            </a:r>
            <a:r>
              <a:rPr lang="fr-BE" altLang="de-DE" sz="2600" dirty="0" err="1" smtClean="0">
                <a:latin typeface="Arial" charset="0"/>
                <a:cs typeface="Arial" charset="0"/>
              </a:rPr>
              <a:t>European</a:t>
            </a:r>
            <a:r>
              <a:rPr lang="fr-BE" altLang="de-DE" sz="2600" dirty="0" smtClean="0">
                <a:latin typeface="Arial" charset="0"/>
                <a:cs typeface="Arial" charset="0"/>
              </a:rPr>
              <a:t> Commission </a:t>
            </a:r>
          </a:p>
          <a:p>
            <a:pPr marL="457200" indent="-457200" eaLnBrk="1" hangingPunct="1">
              <a:lnSpc>
                <a:spcPct val="90000"/>
              </a:lnSpc>
              <a:buFont typeface="Arial" panose="020B0604020202020204" pitchFamily="34" charset="0"/>
              <a:buChar char="•"/>
            </a:pPr>
            <a:endParaRPr lang="fr-BE" altLang="de-DE" sz="2600" dirty="0">
              <a:latin typeface="Arial" charset="0"/>
              <a:cs typeface="Arial" charset="0"/>
            </a:endParaRPr>
          </a:p>
          <a:p>
            <a:pPr marL="457200" indent="-457200" eaLnBrk="1" hangingPunct="1">
              <a:lnSpc>
                <a:spcPct val="90000"/>
              </a:lnSpc>
              <a:buFont typeface="Arial" panose="020B0604020202020204" pitchFamily="34" charset="0"/>
              <a:buChar char="•"/>
            </a:pPr>
            <a:r>
              <a:rPr lang="fr-BE" altLang="de-DE" sz="2600" dirty="0" err="1" smtClean="0">
                <a:latin typeface="Arial" charset="0"/>
                <a:cs typeface="Arial" charset="0"/>
              </a:rPr>
              <a:t>Representatives</a:t>
            </a:r>
            <a:r>
              <a:rPr lang="fr-BE" altLang="de-DE" sz="2600" dirty="0" smtClean="0">
                <a:latin typeface="Arial" charset="0"/>
                <a:cs typeface="Arial" charset="0"/>
              </a:rPr>
              <a:t> of ENSREG, an </a:t>
            </a:r>
            <a:r>
              <a:rPr lang="fr-BE" altLang="de-DE" sz="2600" dirty="0" err="1" smtClean="0">
                <a:latin typeface="Arial" charset="0"/>
                <a:cs typeface="Arial" charset="0"/>
              </a:rPr>
              <a:t>advisory</a:t>
            </a:r>
            <a:r>
              <a:rPr lang="fr-BE" altLang="de-DE" sz="2600" dirty="0" smtClean="0">
                <a:latin typeface="Arial" charset="0"/>
                <a:cs typeface="Arial" charset="0"/>
              </a:rPr>
              <a:t> group of the </a:t>
            </a:r>
            <a:r>
              <a:rPr lang="fr-BE" altLang="de-DE" sz="2600" dirty="0" err="1" smtClean="0">
                <a:latin typeface="Arial" charset="0"/>
                <a:cs typeface="Arial" charset="0"/>
              </a:rPr>
              <a:t>European</a:t>
            </a:r>
            <a:r>
              <a:rPr lang="fr-BE" altLang="de-DE" sz="2600" dirty="0" smtClean="0">
                <a:latin typeface="Arial" charset="0"/>
                <a:cs typeface="Arial" charset="0"/>
              </a:rPr>
              <a:t> Commission, </a:t>
            </a:r>
            <a:r>
              <a:rPr lang="fr-BE" altLang="de-DE" sz="2600" dirty="0" err="1" smtClean="0">
                <a:latin typeface="Arial" charset="0"/>
                <a:cs typeface="Arial" charset="0"/>
              </a:rPr>
              <a:t>consisting</a:t>
            </a:r>
            <a:r>
              <a:rPr lang="fr-BE" altLang="de-DE" sz="2600" dirty="0" smtClean="0">
                <a:latin typeface="Arial" charset="0"/>
                <a:cs typeface="Arial" charset="0"/>
              </a:rPr>
              <a:t> of national </a:t>
            </a:r>
            <a:r>
              <a:rPr lang="fr-BE" altLang="de-DE" sz="2600" dirty="0" err="1" smtClean="0">
                <a:latin typeface="Arial" charset="0"/>
                <a:cs typeface="Arial" charset="0"/>
              </a:rPr>
              <a:t>regulators</a:t>
            </a:r>
            <a:r>
              <a:rPr lang="fr-BE" altLang="de-DE" sz="2600" dirty="0" smtClean="0">
                <a:latin typeface="Arial" charset="0"/>
                <a:cs typeface="Arial" charset="0"/>
              </a:rPr>
              <a:t>: </a:t>
            </a:r>
          </a:p>
          <a:p>
            <a:pPr marL="1200150" lvl="1" indent="-457200" eaLnBrk="1" hangingPunct="1">
              <a:lnSpc>
                <a:spcPct val="90000"/>
              </a:lnSpc>
              <a:buFont typeface="Arial" panose="020B0604020202020204" pitchFamily="34" charset="0"/>
              <a:buChar char="•"/>
            </a:pPr>
            <a:r>
              <a:rPr lang="fr-BE" altLang="de-DE" sz="2600" dirty="0" err="1" smtClean="0">
                <a:latin typeface="Arial" charset="0"/>
                <a:cs typeface="Arial" charset="0"/>
              </a:rPr>
              <a:t>from</a:t>
            </a:r>
            <a:r>
              <a:rPr lang="fr-BE" altLang="de-DE" sz="2600" dirty="0" smtClean="0">
                <a:latin typeface="Arial" charset="0"/>
                <a:cs typeface="Arial" charset="0"/>
              </a:rPr>
              <a:t> </a:t>
            </a:r>
            <a:r>
              <a:rPr lang="fr-BE" altLang="de-DE" sz="2600" dirty="0" err="1" smtClean="0">
                <a:latin typeface="Arial" charset="0"/>
                <a:cs typeface="Arial" charset="0"/>
              </a:rPr>
              <a:t>nuclear</a:t>
            </a:r>
            <a:r>
              <a:rPr lang="fr-BE" altLang="de-DE" sz="2600" dirty="0" smtClean="0">
                <a:latin typeface="Arial" charset="0"/>
                <a:cs typeface="Arial" charset="0"/>
              </a:rPr>
              <a:t> </a:t>
            </a:r>
            <a:r>
              <a:rPr lang="fr-BE" altLang="de-DE" sz="2600" dirty="0">
                <a:latin typeface="Arial" charset="0"/>
                <a:cs typeface="Arial" charset="0"/>
              </a:rPr>
              <a:t>EU </a:t>
            </a:r>
            <a:r>
              <a:rPr lang="fr-BE" altLang="de-DE" sz="2600" dirty="0" err="1">
                <a:latin typeface="Arial" charset="0"/>
                <a:cs typeface="Arial" charset="0"/>
              </a:rPr>
              <a:t>Member</a:t>
            </a:r>
            <a:r>
              <a:rPr lang="fr-BE" altLang="de-DE" sz="2600" dirty="0">
                <a:latin typeface="Arial" charset="0"/>
                <a:cs typeface="Arial" charset="0"/>
              </a:rPr>
              <a:t> </a:t>
            </a:r>
            <a:r>
              <a:rPr lang="fr-BE" altLang="de-DE" sz="2600" dirty="0" smtClean="0">
                <a:latin typeface="Arial" charset="0"/>
                <a:cs typeface="Arial" charset="0"/>
              </a:rPr>
              <a:t>States, </a:t>
            </a:r>
          </a:p>
          <a:p>
            <a:pPr marL="1200150" lvl="1" indent="-457200" eaLnBrk="1" hangingPunct="1">
              <a:lnSpc>
                <a:spcPct val="90000"/>
              </a:lnSpc>
              <a:buFont typeface="Arial" panose="020B0604020202020204" pitchFamily="34" charset="0"/>
              <a:buChar char="•"/>
            </a:pPr>
            <a:r>
              <a:rPr lang="fr-BE" altLang="de-DE" sz="2600" u="sng" dirty="0" smtClean="0">
                <a:latin typeface="Arial" charset="0"/>
                <a:cs typeface="Arial" charset="0"/>
              </a:rPr>
              <a:t>non</a:t>
            </a:r>
            <a:r>
              <a:rPr lang="fr-BE" altLang="de-DE" sz="2600" dirty="0" smtClean="0">
                <a:latin typeface="Arial" charset="0"/>
                <a:cs typeface="Arial" charset="0"/>
              </a:rPr>
              <a:t>-</a:t>
            </a:r>
            <a:r>
              <a:rPr lang="fr-BE" altLang="de-DE" sz="2600" dirty="0" err="1" smtClean="0">
                <a:latin typeface="Arial" charset="0"/>
                <a:cs typeface="Arial" charset="0"/>
              </a:rPr>
              <a:t>nuclear</a:t>
            </a:r>
            <a:r>
              <a:rPr lang="fr-BE" altLang="de-DE" sz="2600" dirty="0" smtClean="0">
                <a:latin typeface="Arial" charset="0"/>
                <a:cs typeface="Arial" charset="0"/>
              </a:rPr>
              <a:t> EU </a:t>
            </a:r>
            <a:r>
              <a:rPr lang="fr-BE" altLang="de-DE" sz="2600" dirty="0" err="1" smtClean="0">
                <a:latin typeface="Arial" charset="0"/>
                <a:cs typeface="Arial" charset="0"/>
              </a:rPr>
              <a:t>Member</a:t>
            </a:r>
            <a:r>
              <a:rPr lang="fr-BE" altLang="de-DE" sz="2600" dirty="0" smtClean="0">
                <a:latin typeface="Arial" charset="0"/>
                <a:cs typeface="Arial" charset="0"/>
              </a:rPr>
              <a:t> States, </a:t>
            </a:r>
          </a:p>
          <a:p>
            <a:pPr marL="1200150" lvl="1" indent="-457200" eaLnBrk="1" hangingPunct="1">
              <a:lnSpc>
                <a:spcPct val="90000"/>
              </a:lnSpc>
              <a:buFont typeface="Arial" panose="020B0604020202020204" pitchFamily="34" charset="0"/>
              <a:buChar char="•"/>
            </a:pPr>
            <a:r>
              <a:rPr lang="fr-BE" altLang="de-DE" sz="2600" dirty="0" err="1" smtClean="0">
                <a:latin typeface="Arial" charset="0"/>
                <a:cs typeface="Arial" charset="0"/>
              </a:rPr>
              <a:t>Switzerland</a:t>
            </a:r>
            <a:r>
              <a:rPr lang="fr-BE" altLang="de-DE" sz="2600" dirty="0">
                <a:latin typeface="Arial" charset="0"/>
                <a:cs typeface="Arial" charset="0"/>
              </a:rPr>
              <a:t/>
            </a:r>
            <a:br>
              <a:rPr lang="fr-BE" altLang="de-DE" sz="2600" dirty="0">
                <a:latin typeface="Arial" charset="0"/>
                <a:cs typeface="Arial" charset="0"/>
              </a:rPr>
            </a:br>
            <a:endParaRPr lang="en-US" altLang="de-DE" sz="2600" dirty="0">
              <a:latin typeface="Arial" charset="0"/>
            </a:endParaRPr>
          </a:p>
        </p:txBody>
      </p:sp>
    </p:spTree>
    <p:extLst>
      <p:ext uri="{BB962C8B-B14F-4D97-AF65-F5344CB8AC3E}">
        <p14:creationId xmlns:p14="http://schemas.microsoft.com/office/powerpoint/2010/main" val="8195210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179512" y="260648"/>
            <a:ext cx="8794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defRPr/>
            </a:pPr>
            <a:r>
              <a:rPr lang="en-GB" b="1" dirty="0" smtClean="0">
                <a:solidFill>
                  <a:schemeClr val="bg1"/>
                </a:solidFill>
                <a:effectLst>
                  <a:outerShdw blurRad="38100" dist="38100" dir="2700000" algn="tl">
                    <a:srgbClr val="C0C0C0"/>
                  </a:outerShdw>
                </a:effectLst>
              </a:rPr>
              <a:t>         </a:t>
            </a:r>
            <a:endParaRPr lang="en-GB" b="1" dirty="0">
              <a:solidFill>
                <a:schemeClr val="bg1"/>
              </a:solidFill>
            </a:endParaRPr>
          </a:p>
        </p:txBody>
      </p:sp>
      <p:sp>
        <p:nvSpPr>
          <p:cNvPr id="3" name="Oval Callout 2"/>
          <p:cNvSpPr/>
          <p:nvPr/>
        </p:nvSpPr>
        <p:spPr bwMode="auto">
          <a:xfrm>
            <a:off x="3923928" y="1484784"/>
            <a:ext cx="4752528" cy="1728192"/>
          </a:xfrm>
          <a:prstGeom prst="wedgeEllipseCallout">
            <a:avLst>
              <a:gd name="adj1" fmla="val -58710"/>
              <a:gd name="adj2" fmla="val 17513"/>
            </a:avLst>
          </a:prstGeom>
          <a:noFill/>
          <a:ln w="3810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58775" algn="ctr"/>
            <a:r>
              <a:rPr lang="en-GB" sz="2800" b="1" dirty="0" smtClean="0">
                <a:solidFill>
                  <a:schemeClr val="bg1"/>
                </a:solidFill>
              </a:rPr>
              <a:t>Stress Tests were </a:t>
            </a:r>
            <a:r>
              <a:rPr lang="en-GB" sz="2800" b="1" i="1" dirty="0" smtClean="0">
                <a:solidFill>
                  <a:schemeClr val="bg1"/>
                </a:solidFill>
              </a:rPr>
              <a:t>not</a:t>
            </a:r>
            <a:r>
              <a:rPr lang="en-GB" sz="2800" b="1" dirty="0" smtClean="0">
                <a:solidFill>
                  <a:schemeClr val="bg1"/>
                </a:solidFill>
              </a:rPr>
              <a:t> a physical inspection</a:t>
            </a:r>
            <a:endParaRPr lang="en-GB" sz="2800" b="1" dirty="0">
              <a:solidFill>
                <a:schemeClr val="bg1"/>
              </a:solidFill>
            </a:endParaRPr>
          </a:p>
        </p:txBody>
      </p:sp>
      <p:sp>
        <p:nvSpPr>
          <p:cNvPr id="4" name="Oval Callout 3"/>
          <p:cNvSpPr/>
          <p:nvPr/>
        </p:nvSpPr>
        <p:spPr bwMode="auto">
          <a:xfrm>
            <a:off x="755576" y="2060848"/>
            <a:ext cx="6768752" cy="3600400"/>
          </a:xfrm>
          <a:prstGeom prst="wedgeEllipseCallout">
            <a:avLst>
              <a:gd name="adj1" fmla="val 47705"/>
              <a:gd name="adj2" fmla="val 66525"/>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b="1" dirty="0">
                <a:solidFill>
                  <a:schemeClr val="bg1"/>
                </a:solidFill>
              </a:rPr>
              <a:t>Stress Tests were </a:t>
            </a:r>
            <a:r>
              <a:rPr lang="en-GB" sz="4400" b="1" i="1" dirty="0">
                <a:solidFill>
                  <a:schemeClr val="bg1"/>
                </a:solidFill>
              </a:rPr>
              <a:t>not</a:t>
            </a:r>
            <a:r>
              <a:rPr lang="en-GB" b="1" dirty="0">
                <a:solidFill>
                  <a:schemeClr val="bg1"/>
                </a:solidFill>
              </a:rPr>
              <a:t> a physical </a:t>
            </a:r>
            <a:r>
              <a:rPr lang="en-GB" b="1" dirty="0" smtClean="0">
                <a:solidFill>
                  <a:schemeClr val="bg1"/>
                </a:solidFill>
              </a:rPr>
              <a:t> inspection inside the nuclear power plants.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235440" cy="698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bwMode="auto">
          <a:xfrm>
            <a:off x="251520" y="1124744"/>
            <a:ext cx="6984776" cy="4464496"/>
          </a:xfrm>
          <a:prstGeom prst="wedgeEllipseCallout">
            <a:avLst>
              <a:gd name="adj1" fmla="val 51983"/>
              <a:gd name="adj2" fmla="val 62277"/>
            </a:avLst>
          </a:prstGeom>
          <a:noFill/>
          <a:ln w="57150" cap="flat"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58775" algn="ctr"/>
            <a:r>
              <a:rPr lang="en-GB" sz="4000" b="1" dirty="0" smtClean="0">
                <a:solidFill>
                  <a:schemeClr val="bg1"/>
                </a:solidFill>
              </a:rPr>
              <a:t>.. a</a:t>
            </a:r>
            <a:r>
              <a:rPr lang="en-GB" sz="4000" b="1" dirty="0" smtClean="0">
                <a:solidFill>
                  <a:schemeClr val="bg1"/>
                </a:solidFill>
              </a:rPr>
              <a:t>nd did by far not cover all safety relevant issues</a:t>
            </a:r>
          </a:p>
          <a:p>
            <a:pPr marL="358775" algn="ctr"/>
            <a:endParaRPr lang="en-GB" b="1" dirty="0" smtClean="0">
              <a:solidFill>
                <a:schemeClr val="bg1"/>
              </a:solidFill>
            </a:endParaRPr>
          </a:p>
        </p:txBody>
      </p:sp>
    </p:spTree>
    <p:extLst>
      <p:ext uri="{BB962C8B-B14F-4D97-AF65-F5344CB8AC3E}">
        <p14:creationId xmlns:p14="http://schemas.microsoft.com/office/powerpoint/2010/main" val="73032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itle 1"/>
          <p:cNvSpPr>
            <a:spLocks/>
          </p:cNvSpPr>
          <p:nvPr/>
        </p:nvSpPr>
        <p:spPr bwMode="auto">
          <a:xfrm>
            <a:off x="323528" y="3212976"/>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lnSpc>
                <a:spcPct val="90000"/>
              </a:lnSpc>
            </a:pPr>
            <a:r>
              <a:rPr lang="fr-BE" altLang="de-DE" sz="3300" u="sng" dirty="0" err="1" smtClean="0">
                <a:latin typeface="Arial" charset="0"/>
                <a:cs typeface="Arial" charset="0"/>
              </a:rPr>
              <a:t>Purpose</a:t>
            </a:r>
            <a:r>
              <a:rPr lang="fr-BE" altLang="de-DE" sz="3300" dirty="0" smtClean="0">
                <a:latin typeface="Arial" charset="0"/>
                <a:cs typeface="Arial" charset="0"/>
              </a:rPr>
              <a:t> of EU Peer </a:t>
            </a:r>
            <a:r>
              <a:rPr lang="fr-BE" altLang="de-DE" sz="3300" dirty="0" err="1" smtClean="0">
                <a:latin typeface="Arial" charset="0"/>
                <a:cs typeface="Arial" charset="0"/>
              </a:rPr>
              <a:t>Review</a:t>
            </a:r>
            <a:r>
              <a:rPr lang="fr-BE" altLang="de-DE" sz="3300" dirty="0" smtClean="0">
                <a:latin typeface="Arial" charset="0"/>
                <a:cs typeface="Arial" charset="0"/>
              </a:rPr>
              <a:t>:</a:t>
            </a:r>
            <a:endParaRPr lang="fr-BE" altLang="de-DE" sz="3300" dirty="0" smtClean="0">
              <a:latin typeface="Arial" charset="0"/>
              <a:cs typeface="Arial" charset="0"/>
            </a:endParaRPr>
          </a:p>
          <a:p>
            <a:pPr algn="ctr" eaLnBrk="1" hangingPunct="1">
              <a:lnSpc>
                <a:spcPct val="90000"/>
              </a:lnSpc>
            </a:pPr>
            <a:endParaRPr lang="fr-BE" altLang="de-DE" sz="3300" dirty="0">
              <a:latin typeface="Arial" charset="0"/>
              <a:cs typeface="Arial" charset="0"/>
            </a:endParaRPr>
          </a:p>
          <a:p>
            <a:pPr marL="457200" indent="-457200" eaLnBrk="1" hangingPunct="1">
              <a:lnSpc>
                <a:spcPct val="90000"/>
              </a:lnSpc>
              <a:buFont typeface="Arial" panose="020B0604020202020204" pitchFamily="34" charset="0"/>
              <a:buChar char="•"/>
            </a:pPr>
            <a:r>
              <a:rPr lang="fr-BE" altLang="de-DE" sz="3100" dirty="0" smtClean="0">
                <a:latin typeface="Arial" charset="0"/>
                <a:cs typeface="Arial" charset="0"/>
              </a:rPr>
              <a:t>to </a:t>
            </a:r>
            <a:r>
              <a:rPr lang="fr-BE" altLang="de-DE" sz="3100" dirty="0" err="1" smtClean="0">
                <a:latin typeface="Arial" charset="0"/>
                <a:cs typeface="Arial" charset="0"/>
              </a:rPr>
              <a:t>strengthen</a:t>
            </a:r>
            <a:r>
              <a:rPr lang="fr-BE" altLang="de-DE" sz="3100" dirty="0" smtClean="0">
                <a:latin typeface="Arial" charset="0"/>
                <a:cs typeface="Arial" charset="0"/>
              </a:rPr>
              <a:t> the national </a:t>
            </a:r>
            <a:r>
              <a:rPr lang="fr-BE" altLang="de-DE" sz="3100" dirty="0" err="1" smtClean="0">
                <a:latin typeface="Arial" charset="0"/>
                <a:cs typeface="Arial" charset="0"/>
              </a:rPr>
              <a:t>regulator</a:t>
            </a:r>
            <a:r>
              <a:rPr lang="fr-BE" altLang="de-DE" sz="3100" dirty="0" smtClean="0">
                <a:latin typeface="Arial" charset="0"/>
                <a:cs typeface="Arial" charset="0"/>
              </a:rPr>
              <a:t>, AEC, in its efforts to </a:t>
            </a:r>
            <a:r>
              <a:rPr lang="fr-BE" altLang="de-DE" sz="3100" dirty="0" err="1" smtClean="0">
                <a:latin typeface="Arial" charset="0"/>
                <a:cs typeface="Arial" charset="0"/>
              </a:rPr>
              <a:t>im</a:t>
            </a:r>
            <a:r>
              <a:rPr lang="fr-BE" altLang="de-DE" sz="3100" dirty="0" err="1" smtClean="0">
                <a:latin typeface="Arial" charset="0"/>
                <a:cs typeface="Arial" charset="0"/>
              </a:rPr>
              <a:t>prove</a:t>
            </a:r>
            <a:r>
              <a:rPr lang="fr-BE" altLang="de-DE" sz="3100" dirty="0" smtClean="0">
                <a:latin typeface="Arial" charset="0"/>
                <a:cs typeface="Arial" charset="0"/>
              </a:rPr>
              <a:t> </a:t>
            </a:r>
            <a:r>
              <a:rPr lang="fr-BE" altLang="de-DE" sz="3100" dirty="0" err="1" smtClean="0">
                <a:latin typeface="Arial" charset="0"/>
                <a:cs typeface="Arial" charset="0"/>
              </a:rPr>
              <a:t>nuclear</a:t>
            </a:r>
            <a:r>
              <a:rPr lang="fr-BE" altLang="de-DE" sz="3100" dirty="0" smtClean="0">
                <a:latin typeface="Arial" charset="0"/>
                <a:cs typeface="Arial" charset="0"/>
              </a:rPr>
              <a:t> </a:t>
            </a:r>
            <a:r>
              <a:rPr lang="fr-BE" altLang="de-DE" sz="3100" dirty="0" err="1" smtClean="0">
                <a:latin typeface="Arial" charset="0"/>
                <a:cs typeface="Arial" charset="0"/>
              </a:rPr>
              <a:t>safety</a:t>
            </a:r>
            <a:r>
              <a:rPr lang="fr-BE" altLang="de-DE" sz="3100" dirty="0" smtClean="0">
                <a:latin typeface="Arial" charset="0"/>
                <a:cs typeface="Arial" charset="0"/>
              </a:rPr>
              <a:t> in line </a:t>
            </a:r>
            <a:r>
              <a:rPr lang="fr-BE" altLang="de-DE" sz="3100" dirty="0" err="1" smtClean="0">
                <a:latin typeface="Arial" charset="0"/>
                <a:cs typeface="Arial" charset="0"/>
              </a:rPr>
              <a:t>with</a:t>
            </a:r>
            <a:r>
              <a:rPr lang="fr-BE" altLang="de-DE" sz="3100" dirty="0" smtClean="0">
                <a:latin typeface="Arial" charset="0"/>
                <a:cs typeface="Arial" charset="0"/>
              </a:rPr>
              <a:t> international state-of-the-art and </a:t>
            </a:r>
            <a:r>
              <a:rPr lang="fr-BE" altLang="de-DE" sz="3100" dirty="0" err="1" smtClean="0">
                <a:latin typeface="Arial" charset="0"/>
                <a:cs typeface="Arial" charset="0"/>
              </a:rPr>
              <a:t>lessons</a:t>
            </a:r>
            <a:r>
              <a:rPr lang="fr-BE" altLang="de-DE" sz="3100" dirty="0" smtClean="0">
                <a:latin typeface="Arial" charset="0"/>
                <a:cs typeface="Arial" charset="0"/>
              </a:rPr>
              <a:t> </a:t>
            </a:r>
            <a:r>
              <a:rPr lang="fr-BE" altLang="de-DE" sz="3100" dirty="0" err="1" smtClean="0">
                <a:latin typeface="Arial" charset="0"/>
                <a:cs typeface="Arial" charset="0"/>
              </a:rPr>
              <a:t>learned</a:t>
            </a:r>
            <a:endParaRPr lang="fr-BE" altLang="de-DE" sz="3100" dirty="0" smtClean="0">
              <a:latin typeface="Arial" charset="0"/>
              <a:cs typeface="Arial" charset="0"/>
            </a:endParaRPr>
          </a:p>
          <a:p>
            <a:pPr marL="457200" indent="-457200" eaLnBrk="1" hangingPunct="1">
              <a:lnSpc>
                <a:spcPct val="90000"/>
              </a:lnSpc>
              <a:buFont typeface="Arial" panose="020B0604020202020204" pitchFamily="34" charset="0"/>
              <a:buChar char="•"/>
            </a:pPr>
            <a:endParaRPr lang="fr-BE" altLang="de-DE" sz="3100" dirty="0">
              <a:latin typeface="Arial" charset="0"/>
              <a:cs typeface="Arial" charset="0"/>
            </a:endParaRPr>
          </a:p>
          <a:p>
            <a:pPr marL="457200" indent="-457200" eaLnBrk="1" hangingPunct="1">
              <a:lnSpc>
                <a:spcPct val="90000"/>
              </a:lnSpc>
              <a:buFont typeface="Arial" panose="020B0604020202020204" pitchFamily="34" charset="0"/>
              <a:buChar char="•"/>
            </a:pPr>
            <a:r>
              <a:rPr lang="fr-BE" altLang="de-DE" sz="3100" dirty="0" smtClean="0">
                <a:latin typeface="Arial" charset="0"/>
                <a:cs typeface="Arial" charset="0"/>
              </a:rPr>
              <a:t>By </a:t>
            </a:r>
            <a:r>
              <a:rPr lang="fr-BE" altLang="de-DE" sz="3100" dirty="0" err="1" smtClean="0">
                <a:latin typeface="Arial" charset="0"/>
                <a:cs typeface="Arial" charset="0"/>
              </a:rPr>
              <a:t>identifying</a:t>
            </a:r>
            <a:r>
              <a:rPr lang="fr-BE" altLang="de-DE" sz="3100" dirty="0" smtClean="0">
                <a:latin typeface="Arial" charset="0"/>
                <a:cs typeface="Arial" charset="0"/>
              </a:rPr>
              <a:t> good practices &amp; </a:t>
            </a:r>
            <a:r>
              <a:rPr lang="fr-BE" altLang="de-DE" sz="3100" dirty="0" err="1" smtClean="0">
                <a:latin typeface="Arial" charset="0"/>
                <a:cs typeface="Arial" charset="0"/>
              </a:rPr>
              <a:t>weaknesses</a:t>
            </a:r>
            <a:r>
              <a:rPr lang="fr-BE" altLang="de-DE" sz="3100" dirty="0" smtClean="0">
                <a:latin typeface="Arial" charset="0"/>
                <a:cs typeface="Arial" charset="0"/>
              </a:rPr>
              <a:t> and sharing </a:t>
            </a:r>
            <a:r>
              <a:rPr lang="fr-BE" altLang="de-DE" sz="3100" dirty="0" err="1" smtClean="0">
                <a:latin typeface="Arial" charset="0"/>
                <a:cs typeface="Arial" charset="0"/>
              </a:rPr>
              <a:t>them</a:t>
            </a:r>
            <a:r>
              <a:rPr lang="fr-BE" altLang="de-DE" sz="3100" dirty="0" smtClean="0">
                <a:latin typeface="Arial" charset="0"/>
                <a:cs typeface="Arial" charset="0"/>
              </a:rPr>
              <a:t> </a:t>
            </a:r>
            <a:r>
              <a:rPr lang="fr-BE" altLang="de-DE" sz="3100" dirty="0" err="1" smtClean="0">
                <a:latin typeface="Arial" charset="0"/>
                <a:cs typeface="Arial" charset="0"/>
              </a:rPr>
              <a:t>within</a:t>
            </a:r>
            <a:r>
              <a:rPr lang="fr-BE" altLang="de-DE" sz="3100" dirty="0" smtClean="0">
                <a:latin typeface="Arial" charset="0"/>
                <a:cs typeface="Arial" charset="0"/>
              </a:rPr>
              <a:t> the international </a:t>
            </a:r>
            <a:r>
              <a:rPr lang="fr-BE" altLang="de-DE" sz="3100" dirty="0" err="1" smtClean="0">
                <a:latin typeface="Arial" charset="0"/>
                <a:cs typeface="Arial" charset="0"/>
              </a:rPr>
              <a:t>community</a:t>
            </a:r>
            <a:r>
              <a:rPr lang="fr-BE" altLang="de-DE" sz="3100" dirty="0" smtClean="0">
                <a:latin typeface="Arial" charset="0"/>
                <a:cs typeface="Arial" charset="0"/>
              </a:rPr>
              <a:t> to </a:t>
            </a:r>
            <a:r>
              <a:rPr lang="fr-BE" altLang="de-DE" sz="3100" dirty="0" err="1" smtClean="0">
                <a:latin typeface="Arial" charset="0"/>
                <a:cs typeface="Arial" charset="0"/>
              </a:rPr>
              <a:t>improve</a:t>
            </a:r>
            <a:r>
              <a:rPr lang="fr-BE" altLang="de-DE" sz="3100" dirty="0" smtClean="0">
                <a:latin typeface="Arial" charset="0"/>
                <a:cs typeface="Arial" charset="0"/>
              </a:rPr>
              <a:t> </a:t>
            </a:r>
            <a:r>
              <a:rPr lang="fr-BE" altLang="de-DE" sz="3100" dirty="0" err="1" smtClean="0">
                <a:latin typeface="Arial" charset="0"/>
                <a:cs typeface="Arial" charset="0"/>
              </a:rPr>
              <a:t>nuclear</a:t>
            </a:r>
            <a:r>
              <a:rPr lang="fr-BE" altLang="de-DE" sz="3100" dirty="0" smtClean="0">
                <a:latin typeface="Arial" charset="0"/>
                <a:cs typeface="Arial" charset="0"/>
              </a:rPr>
              <a:t> </a:t>
            </a:r>
            <a:r>
              <a:rPr lang="fr-BE" altLang="de-DE" sz="3100" dirty="0" err="1" smtClean="0">
                <a:latin typeface="Arial" charset="0"/>
                <a:cs typeface="Arial" charset="0"/>
              </a:rPr>
              <a:t>safety</a:t>
            </a:r>
            <a:r>
              <a:rPr lang="fr-BE" altLang="de-DE" sz="3100" dirty="0" smtClean="0">
                <a:latin typeface="Arial" charset="0"/>
                <a:cs typeface="Arial" charset="0"/>
              </a:rPr>
              <a:t> </a:t>
            </a:r>
            <a:r>
              <a:rPr lang="fr-BE" altLang="de-DE" sz="3100" dirty="0" err="1" smtClean="0">
                <a:latin typeface="Arial" charset="0"/>
                <a:cs typeface="Arial" charset="0"/>
              </a:rPr>
              <a:t>everywhere</a:t>
            </a:r>
            <a:endParaRPr lang="en-US" altLang="de-DE" sz="3100" dirty="0">
              <a:latin typeface="Arial" charset="0"/>
            </a:endParaRPr>
          </a:p>
        </p:txBody>
      </p:sp>
    </p:spTree>
    <p:extLst>
      <p:ext uri="{BB962C8B-B14F-4D97-AF65-F5344CB8AC3E}">
        <p14:creationId xmlns:p14="http://schemas.microsoft.com/office/powerpoint/2010/main" val="39796248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Documents and Settings\lenain\Local Settings\Temporary Internet Files\Content.Outlook\DHD35XEE\logo_en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4868863"/>
            <a:ext cx="4651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gray">
          <a:xfrm>
            <a:off x="864000" y="1620000"/>
            <a:ext cx="8280400" cy="36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pPr>
            <a:r>
              <a:rPr lang="en-GB" sz="2600" b="1" dirty="0" smtClean="0"/>
              <a:t>Our expectations on this meeting</a:t>
            </a:r>
          </a:p>
        </p:txBody>
      </p:sp>
      <p:sp>
        <p:nvSpPr>
          <p:cNvPr id="13" name="Oval 12"/>
          <p:cNvSpPr/>
          <p:nvPr/>
        </p:nvSpPr>
        <p:spPr>
          <a:xfrm>
            <a:off x="468313" y="1638000"/>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sp>
        <p:nvSpPr>
          <p:cNvPr id="3" name="Content Placeholder 2"/>
          <p:cNvSpPr>
            <a:spLocks/>
          </p:cNvSpPr>
          <p:nvPr/>
        </p:nvSpPr>
        <p:spPr bwMode="auto">
          <a:xfrm>
            <a:off x="1117600" y="2124000"/>
            <a:ext cx="7558856"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0" indent="-444500">
              <a:lnSpc>
                <a:spcPts val="2300"/>
              </a:lnSpc>
              <a:spcBef>
                <a:spcPts val="400"/>
              </a:spcBef>
              <a:buClr>
                <a:srgbClr val="005BAB"/>
              </a:buClr>
              <a:buSzPct val="80000"/>
              <a:buFont typeface="Trebuchet MS" pitchFamily="34" charset="0"/>
              <a:buBlip>
                <a:blip r:embed="rId4"/>
              </a:buBlip>
            </a:pPr>
            <a:r>
              <a:rPr lang="en-GB" sz="2200" dirty="0" smtClean="0">
                <a:cs typeface="Arial" pitchFamily="34" charset="0"/>
              </a:rPr>
              <a:t>Getting additional view on nuclear safety in Taiwan, particularly with regard to external hazards </a:t>
            </a:r>
          </a:p>
          <a:p>
            <a:pPr marL="444500" indent="-444500">
              <a:lnSpc>
                <a:spcPts val="2300"/>
              </a:lnSpc>
              <a:spcBef>
                <a:spcPts val="400"/>
              </a:spcBef>
              <a:buClr>
                <a:srgbClr val="005BAB"/>
              </a:buClr>
              <a:buSzPct val="80000"/>
              <a:buFont typeface="Trebuchet MS" pitchFamily="34" charset="0"/>
              <a:buBlip>
                <a:blip r:embed="rId4"/>
              </a:buBlip>
            </a:pPr>
            <a:endParaRPr lang="en-GB" sz="2200" dirty="0">
              <a:cs typeface="Arial" pitchFamily="34" charset="0"/>
            </a:endParaRPr>
          </a:p>
          <a:p>
            <a:pPr marL="444500" indent="-444500">
              <a:lnSpc>
                <a:spcPts val="2300"/>
              </a:lnSpc>
              <a:spcBef>
                <a:spcPts val="400"/>
              </a:spcBef>
              <a:buClr>
                <a:srgbClr val="005BAB"/>
              </a:buClr>
              <a:buSzPct val="80000"/>
              <a:buFont typeface="Trebuchet MS" pitchFamily="34" charset="0"/>
              <a:buBlip>
                <a:blip r:embed="rId4"/>
              </a:buBlip>
            </a:pPr>
            <a:r>
              <a:rPr lang="en-GB" sz="2200" dirty="0" smtClean="0">
                <a:cs typeface="Arial" pitchFamily="34" charset="0"/>
              </a:rPr>
              <a:t>Learning about necessary improvements in future peer reviews to be performed by ENSREG, e.g.: </a:t>
            </a:r>
            <a:endParaRPr lang="en-GB" sz="2200" dirty="0" smtClean="0">
              <a:cs typeface="Arial" pitchFamily="34" charset="0"/>
            </a:endParaRPr>
          </a:p>
          <a:p>
            <a:pPr marL="901700" lvl="1" indent="-444500">
              <a:lnSpc>
                <a:spcPts val="2300"/>
              </a:lnSpc>
              <a:spcBef>
                <a:spcPts val="400"/>
              </a:spcBef>
              <a:buClr>
                <a:srgbClr val="005BAB"/>
              </a:buClr>
              <a:buSzPct val="80000"/>
              <a:buFont typeface="Trebuchet MS" pitchFamily="34" charset="0"/>
              <a:buBlip>
                <a:blip r:embed="rId4"/>
              </a:buBlip>
            </a:pPr>
            <a:r>
              <a:rPr lang="en-GB" sz="2000" dirty="0" smtClean="0">
                <a:cs typeface="Arial" pitchFamily="34" charset="0"/>
              </a:rPr>
              <a:t>widen scope: </a:t>
            </a:r>
            <a:endParaRPr lang="en-GB" sz="2000" dirty="0" smtClean="0">
              <a:cs typeface="Arial" pitchFamily="34" charset="0"/>
            </a:endParaRPr>
          </a:p>
          <a:p>
            <a:pPr marL="1358900" lvl="2" indent="-444500">
              <a:lnSpc>
                <a:spcPts val="2300"/>
              </a:lnSpc>
              <a:spcBef>
                <a:spcPts val="400"/>
              </a:spcBef>
              <a:buClr>
                <a:srgbClr val="005BAB"/>
              </a:buClr>
              <a:buSzPct val="80000"/>
              <a:buFont typeface="Trebuchet MS" pitchFamily="34" charset="0"/>
              <a:buBlip>
                <a:blip r:embed="rId4"/>
              </a:buBlip>
            </a:pPr>
            <a:r>
              <a:rPr lang="en-GB" sz="2000" dirty="0" smtClean="0">
                <a:cs typeface="Arial" pitchFamily="34" charset="0"/>
              </a:rPr>
              <a:t>Human factors, </a:t>
            </a:r>
          </a:p>
          <a:p>
            <a:pPr marL="1358900" lvl="2" indent="-444500">
              <a:lnSpc>
                <a:spcPts val="2300"/>
              </a:lnSpc>
              <a:spcBef>
                <a:spcPts val="400"/>
              </a:spcBef>
              <a:buClr>
                <a:srgbClr val="005BAB"/>
              </a:buClr>
              <a:buSzPct val="80000"/>
              <a:buFont typeface="Trebuchet MS" pitchFamily="34" charset="0"/>
              <a:buBlip>
                <a:blip r:embed="rId4"/>
              </a:buBlip>
            </a:pPr>
            <a:r>
              <a:rPr lang="en-GB" sz="2000" dirty="0" smtClean="0">
                <a:cs typeface="Arial" pitchFamily="34" charset="0"/>
              </a:rPr>
              <a:t>Ageing </a:t>
            </a:r>
            <a:r>
              <a:rPr lang="en-GB" sz="2000" dirty="0" smtClean="0">
                <a:cs typeface="Arial" pitchFamily="34" charset="0"/>
              </a:rPr>
              <a:t>effects, </a:t>
            </a:r>
            <a:endParaRPr lang="en-GB" sz="2000" dirty="0" smtClean="0">
              <a:cs typeface="Arial" pitchFamily="34" charset="0"/>
            </a:endParaRPr>
          </a:p>
          <a:p>
            <a:pPr marL="1358900" lvl="2" indent="-444500">
              <a:lnSpc>
                <a:spcPts val="2300"/>
              </a:lnSpc>
              <a:spcBef>
                <a:spcPts val="400"/>
              </a:spcBef>
              <a:buClr>
                <a:srgbClr val="005BAB"/>
              </a:buClr>
              <a:buSzPct val="80000"/>
              <a:buFont typeface="Trebuchet MS" pitchFamily="34" charset="0"/>
              <a:buBlip>
                <a:blip r:embed="rId4"/>
              </a:buBlip>
            </a:pPr>
            <a:r>
              <a:rPr lang="en-GB" sz="2000" dirty="0" smtClean="0">
                <a:cs typeface="Arial" pitchFamily="34" charset="0"/>
              </a:rPr>
              <a:t>Institutional effectiveness, </a:t>
            </a:r>
            <a:endParaRPr lang="en-GB" sz="2000" dirty="0" smtClean="0">
              <a:cs typeface="Arial" pitchFamily="34" charset="0"/>
            </a:endParaRPr>
          </a:p>
          <a:p>
            <a:pPr marL="1358900" lvl="2" indent="-444500">
              <a:lnSpc>
                <a:spcPts val="2300"/>
              </a:lnSpc>
              <a:spcBef>
                <a:spcPts val="400"/>
              </a:spcBef>
              <a:buClr>
                <a:srgbClr val="005BAB"/>
              </a:buClr>
              <a:buSzPct val="80000"/>
              <a:buFont typeface="Trebuchet MS" pitchFamily="34" charset="0"/>
              <a:buBlip>
                <a:blip r:embed="rId4"/>
              </a:buBlip>
            </a:pPr>
            <a:r>
              <a:rPr lang="en-GB" sz="2000" dirty="0" smtClean="0">
                <a:cs typeface="Arial" pitchFamily="34" charset="0"/>
              </a:rPr>
              <a:t>…</a:t>
            </a:r>
          </a:p>
          <a:p>
            <a:pPr marL="444500" indent="-444500">
              <a:lnSpc>
                <a:spcPts val="2300"/>
              </a:lnSpc>
              <a:spcBef>
                <a:spcPts val="400"/>
              </a:spcBef>
              <a:buClr>
                <a:srgbClr val="005BAB"/>
              </a:buClr>
              <a:buSzPct val="80000"/>
              <a:buFont typeface="Trebuchet MS" pitchFamily="34" charset="0"/>
              <a:buBlip>
                <a:blip r:embed="rId4"/>
              </a:buBlip>
            </a:pPr>
            <a:endParaRPr lang="en-GB" sz="2000" dirty="0" smtClean="0">
              <a:cs typeface="Arial" pitchFamily="34" charset="0"/>
            </a:endParaRPr>
          </a:p>
        </p:txBody>
      </p:sp>
    </p:spTree>
    <p:extLst>
      <p:ext uri="{BB962C8B-B14F-4D97-AF65-F5344CB8AC3E}">
        <p14:creationId xmlns:p14="http://schemas.microsoft.com/office/powerpoint/2010/main" val="288630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Documents and Settings\lenain\Local Settings\Temporary Internet Files\Content.Outlook\DHD35XEE\logo_en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4868863"/>
            <a:ext cx="46513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gray">
          <a:xfrm>
            <a:off x="864000" y="2204864"/>
            <a:ext cx="7452416" cy="1661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90000"/>
              </a:lnSpc>
            </a:pPr>
            <a:r>
              <a:rPr lang="en-GB" sz="4000" b="1" dirty="0" smtClean="0"/>
              <a:t>Thank you for your attention </a:t>
            </a:r>
            <a:r>
              <a:rPr lang="en-GB" sz="4000" b="1" smtClean="0"/>
              <a:t>and </a:t>
            </a:r>
          </a:p>
          <a:p>
            <a:pPr algn="ctr">
              <a:lnSpc>
                <a:spcPct val="90000"/>
              </a:lnSpc>
            </a:pPr>
            <a:r>
              <a:rPr lang="en-GB" sz="4000" b="1" smtClean="0"/>
              <a:t>continued </a:t>
            </a:r>
            <a:r>
              <a:rPr lang="en-GB" sz="4000" b="1" dirty="0" smtClean="0"/>
              <a:t>cooperation</a:t>
            </a:r>
          </a:p>
        </p:txBody>
      </p:sp>
    </p:spTree>
    <p:extLst>
      <p:ext uri="{BB962C8B-B14F-4D97-AF65-F5344CB8AC3E}">
        <p14:creationId xmlns:p14="http://schemas.microsoft.com/office/powerpoint/2010/main" val="3047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395536" y="1599455"/>
            <a:ext cx="8507288" cy="51419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defRPr/>
            </a:pPr>
            <a:r>
              <a:rPr lang="de-DE" sz="1800" b="1" i="0" dirty="0" smtClean="0"/>
              <a:t>EU Treaty (2009) – </a:t>
            </a:r>
            <a:r>
              <a:rPr lang="de-DE" b="1" i="0" u="sng" dirty="0" err="1" smtClean="0"/>
              <a:t>Energy</a:t>
            </a:r>
            <a:r>
              <a:rPr lang="de-DE" b="1" i="0" u="sng" dirty="0" smtClean="0"/>
              <a:t> </a:t>
            </a:r>
            <a:r>
              <a:rPr lang="de-DE" b="1" i="0" u="sng" dirty="0" err="1" smtClean="0"/>
              <a:t>Policy</a:t>
            </a:r>
            <a:r>
              <a:rPr lang="de-DE" b="1" i="0" u="sng" dirty="0" smtClean="0"/>
              <a:t> </a:t>
            </a:r>
            <a:r>
              <a:rPr lang="de-DE" b="1" i="0" u="sng" dirty="0" err="1" smtClean="0"/>
              <a:t>Objectives</a:t>
            </a:r>
            <a:r>
              <a:rPr lang="de-DE" sz="1800" b="1" i="0" dirty="0" smtClean="0"/>
              <a:t> </a:t>
            </a:r>
            <a:r>
              <a:rPr lang="de-DE" sz="1800" b="1" dirty="0" smtClean="0"/>
              <a:t>[Art. 194] </a:t>
            </a:r>
            <a:r>
              <a:rPr lang="de-DE" sz="1800" dirty="0" smtClean="0"/>
              <a:t> </a:t>
            </a:r>
          </a:p>
          <a:p>
            <a:pPr marL="0" indent="0" eaLnBrk="1" hangingPunct="1">
              <a:lnSpc>
                <a:spcPct val="80000"/>
              </a:lnSpc>
              <a:buFontTx/>
              <a:buNone/>
              <a:defRPr/>
            </a:pPr>
            <a:endParaRPr lang="de-DE" sz="2000" dirty="0" smtClean="0"/>
          </a:p>
          <a:p>
            <a:pPr marL="0" indent="0" eaLnBrk="1" hangingPunct="1">
              <a:lnSpc>
                <a:spcPct val="80000"/>
              </a:lnSpc>
              <a:buFontTx/>
              <a:buNone/>
              <a:defRPr/>
            </a:pPr>
            <a:r>
              <a:rPr lang="en-US" sz="2000" dirty="0" smtClean="0"/>
              <a:t>1</a:t>
            </a:r>
            <a:r>
              <a:rPr lang="en-US" sz="2000" dirty="0"/>
              <a:t>. In the context of the establishment and functioning of the internal market and with regard for the need to preserve and improve the environment, </a:t>
            </a:r>
            <a:r>
              <a:rPr lang="en-US" sz="2000" b="1" dirty="0">
                <a:solidFill>
                  <a:srgbClr val="FF0000"/>
                </a:solidFill>
              </a:rPr>
              <a:t>Union policy on energy shall aim</a:t>
            </a:r>
            <a:r>
              <a:rPr lang="en-US" sz="2000" dirty="0"/>
              <a:t>, in a spirit of solidarity between Member States, </a:t>
            </a:r>
            <a:r>
              <a:rPr lang="en-US" sz="2000" b="1" dirty="0">
                <a:solidFill>
                  <a:srgbClr val="FF0000"/>
                </a:solidFill>
              </a:rPr>
              <a:t>to:</a:t>
            </a:r>
          </a:p>
          <a:p>
            <a:pPr marL="0" indent="0" eaLnBrk="1" hangingPunct="1">
              <a:lnSpc>
                <a:spcPct val="80000"/>
              </a:lnSpc>
              <a:buFontTx/>
              <a:buNone/>
              <a:defRPr/>
            </a:pPr>
            <a:endParaRPr lang="en-US" sz="2000" dirty="0"/>
          </a:p>
          <a:p>
            <a:pPr marL="0" indent="0" eaLnBrk="1" hangingPunct="1">
              <a:lnSpc>
                <a:spcPct val="80000"/>
              </a:lnSpc>
              <a:buFontTx/>
              <a:buNone/>
              <a:defRPr/>
            </a:pPr>
            <a:r>
              <a:rPr lang="en-US" sz="2000" dirty="0"/>
              <a:t>(a) ensure the functioning of the </a:t>
            </a:r>
            <a:r>
              <a:rPr lang="en-US" sz="2000" b="1" dirty="0">
                <a:solidFill>
                  <a:srgbClr val="FF0000"/>
                </a:solidFill>
              </a:rPr>
              <a:t>energy market</a:t>
            </a:r>
            <a:r>
              <a:rPr lang="en-US" sz="2000" dirty="0"/>
              <a:t>;</a:t>
            </a:r>
          </a:p>
          <a:p>
            <a:pPr marL="0" indent="0" eaLnBrk="1" hangingPunct="1">
              <a:lnSpc>
                <a:spcPct val="80000"/>
              </a:lnSpc>
              <a:buFontTx/>
              <a:buNone/>
              <a:defRPr/>
            </a:pPr>
            <a:r>
              <a:rPr lang="en-US" sz="2000" dirty="0" smtClean="0"/>
              <a:t>(</a:t>
            </a:r>
            <a:r>
              <a:rPr lang="en-US" sz="2000" dirty="0"/>
              <a:t>b) ensure </a:t>
            </a:r>
            <a:r>
              <a:rPr lang="en-US" sz="2000" b="1" dirty="0">
                <a:solidFill>
                  <a:srgbClr val="FF0000"/>
                </a:solidFill>
              </a:rPr>
              <a:t>security of energy supply</a:t>
            </a:r>
            <a:r>
              <a:rPr lang="en-US" sz="2000" dirty="0"/>
              <a:t> in the Union;</a:t>
            </a:r>
          </a:p>
          <a:p>
            <a:pPr marL="0" indent="0" eaLnBrk="1" hangingPunct="1">
              <a:lnSpc>
                <a:spcPct val="80000"/>
              </a:lnSpc>
              <a:buFontTx/>
              <a:buNone/>
              <a:defRPr/>
            </a:pPr>
            <a:r>
              <a:rPr lang="en-US" sz="2000" dirty="0" smtClean="0"/>
              <a:t>(</a:t>
            </a:r>
            <a:r>
              <a:rPr lang="en-US" sz="2000" dirty="0"/>
              <a:t>c) </a:t>
            </a:r>
            <a:r>
              <a:rPr lang="en-US" sz="2000" b="1" dirty="0">
                <a:solidFill>
                  <a:srgbClr val="FF0000"/>
                </a:solidFill>
              </a:rPr>
              <a:t>promote energy efficiency and energy saving and the development of new and renewable forms of energy</a:t>
            </a:r>
            <a:r>
              <a:rPr lang="en-US" sz="2000" dirty="0"/>
              <a:t>; and</a:t>
            </a:r>
          </a:p>
          <a:p>
            <a:pPr marL="0" indent="0" eaLnBrk="1" hangingPunct="1">
              <a:lnSpc>
                <a:spcPct val="80000"/>
              </a:lnSpc>
              <a:buFontTx/>
              <a:buNone/>
              <a:defRPr/>
            </a:pPr>
            <a:r>
              <a:rPr lang="en-US" sz="2000" dirty="0" smtClean="0"/>
              <a:t>(</a:t>
            </a:r>
            <a:r>
              <a:rPr lang="en-US" sz="2000" dirty="0"/>
              <a:t>d) promote the </a:t>
            </a:r>
            <a:r>
              <a:rPr lang="en-US" sz="2000" b="1" dirty="0">
                <a:solidFill>
                  <a:srgbClr val="FF0000"/>
                </a:solidFill>
              </a:rPr>
              <a:t>interconnection of energy networks</a:t>
            </a:r>
            <a:r>
              <a:rPr lang="en-US" sz="2000" dirty="0"/>
              <a:t>.</a:t>
            </a:r>
          </a:p>
          <a:p>
            <a:pPr marL="0" indent="0" eaLnBrk="1" hangingPunct="1">
              <a:lnSpc>
                <a:spcPct val="80000"/>
              </a:lnSpc>
              <a:buFontTx/>
              <a:buNone/>
              <a:defRPr/>
            </a:pPr>
            <a:endParaRPr lang="en-US" sz="2000" dirty="0"/>
          </a:p>
          <a:p>
            <a:pPr marL="0" indent="0" eaLnBrk="1" hangingPunct="1">
              <a:lnSpc>
                <a:spcPct val="80000"/>
              </a:lnSpc>
              <a:buFontTx/>
              <a:buNone/>
              <a:defRPr/>
            </a:pPr>
            <a:r>
              <a:rPr lang="en-US" sz="2000" dirty="0"/>
              <a:t>2. </a:t>
            </a:r>
            <a:r>
              <a:rPr lang="en-US" sz="2000" dirty="0" smtClean="0"/>
              <a:t>… Such </a:t>
            </a:r>
            <a:r>
              <a:rPr lang="en-US" sz="2000" dirty="0"/>
              <a:t>measures shall not affect a </a:t>
            </a:r>
            <a:r>
              <a:rPr lang="en-US" sz="2000" b="1" dirty="0">
                <a:solidFill>
                  <a:schemeClr val="accent4">
                    <a:lumMod val="75000"/>
                    <a:lumOff val="25000"/>
                  </a:schemeClr>
                </a:solidFill>
              </a:rPr>
              <a:t>Member State's right to determine the conditions for exploiting its energy resources, its choice between different energy sources</a:t>
            </a:r>
            <a:r>
              <a:rPr lang="en-US" sz="2000" dirty="0">
                <a:solidFill>
                  <a:schemeClr val="accent1">
                    <a:lumMod val="50000"/>
                  </a:schemeClr>
                </a:solidFill>
              </a:rPr>
              <a:t> </a:t>
            </a:r>
            <a:r>
              <a:rPr lang="en-US" sz="2000" dirty="0" smtClean="0"/>
              <a:t>…</a:t>
            </a:r>
            <a:endParaRPr lang="en-US" sz="2000" dirty="0"/>
          </a:p>
          <a:p>
            <a:pPr marL="0" indent="0" eaLnBrk="1" hangingPunct="1">
              <a:lnSpc>
                <a:spcPct val="80000"/>
              </a:lnSpc>
              <a:buFontTx/>
              <a:buNone/>
              <a:defRPr/>
            </a:pPr>
            <a:r>
              <a:rPr lang="en-US" sz="2000" dirty="0" smtClean="0"/>
              <a:t> </a:t>
            </a:r>
            <a:r>
              <a:rPr lang="de-DE" sz="2000" dirty="0" smtClean="0"/>
              <a:t/>
            </a:r>
            <a:br>
              <a:rPr lang="de-DE" sz="2000" dirty="0" smtClean="0"/>
            </a:br>
            <a:endParaRPr lang="de-DE" sz="2000" dirty="0" smtClean="0"/>
          </a:p>
          <a:p>
            <a:pPr marL="0" indent="0" eaLnBrk="1" hangingPunct="1">
              <a:lnSpc>
                <a:spcPct val="80000"/>
              </a:lnSpc>
              <a:buFontTx/>
              <a:buNone/>
              <a:defRPr/>
            </a:pPr>
            <a:r>
              <a:rPr lang="de-DE" sz="2000" dirty="0" smtClean="0"/>
              <a:t>	</a:t>
            </a:r>
          </a:p>
          <a:p>
            <a:pPr marL="0" indent="0" eaLnBrk="1" hangingPunct="1">
              <a:lnSpc>
                <a:spcPct val="80000"/>
              </a:lnSpc>
              <a:buFontTx/>
              <a:buNone/>
              <a:defRPr/>
            </a:pPr>
            <a:endParaRPr lang="de-DE" sz="2000" dirty="0" smtClean="0"/>
          </a:p>
          <a:p>
            <a:pPr marL="0" indent="0" eaLnBrk="1" hangingPunct="1">
              <a:lnSpc>
                <a:spcPct val="80000"/>
              </a:lnSpc>
              <a:buFontTx/>
              <a:buNone/>
              <a:defRPr/>
            </a:pPr>
            <a:endParaRPr lang="de-DE" sz="2000" dirty="0" smtClean="0"/>
          </a:p>
          <a:p>
            <a:pPr marL="0" indent="0" eaLnBrk="1" hangingPunct="1">
              <a:lnSpc>
                <a:spcPct val="80000"/>
              </a:lnSpc>
              <a:defRPr/>
            </a:pPr>
            <a:endParaRPr lang="en-GB" sz="2000" dirty="0" smtClean="0"/>
          </a:p>
        </p:txBody>
      </p:sp>
    </p:spTree>
    <p:extLst>
      <p:ext uri="{BB962C8B-B14F-4D97-AF65-F5344CB8AC3E}">
        <p14:creationId xmlns:p14="http://schemas.microsoft.com/office/powerpoint/2010/main" val="3811886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3492500" y="3717504"/>
            <a:ext cx="2306638" cy="1519237"/>
            <a:chOff x="1520" y="1389"/>
            <a:chExt cx="1949" cy="1406"/>
          </a:xfrm>
        </p:grpSpPr>
        <p:sp>
          <p:nvSpPr>
            <p:cNvPr id="14343" name="Line 4"/>
            <p:cNvSpPr>
              <a:spLocks noChangeShapeType="1"/>
            </p:cNvSpPr>
            <p:nvPr/>
          </p:nvSpPr>
          <p:spPr bwMode="auto">
            <a:xfrm flipV="1">
              <a:off x="1654" y="1480"/>
              <a:ext cx="818" cy="117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44" name="Line 5"/>
            <p:cNvSpPr>
              <a:spLocks noChangeShapeType="1"/>
            </p:cNvSpPr>
            <p:nvPr/>
          </p:nvSpPr>
          <p:spPr bwMode="auto">
            <a:xfrm>
              <a:off x="2472" y="1480"/>
              <a:ext cx="908" cy="126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45" name="Line 6"/>
            <p:cNvSpPr>
              <a:spLocks noChangeShapeType="1"/>
            </p:cNvSpPr>
            <p:nvPr/>
          </p:nvSpPr>
          <p:spPr bwMode="auto">
            <a:xfrm flipH="1">
              <a:off x="1610" y="2704"/>
              <a:ext cx="176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46" name="Oval 7"/>
            <p:cNvSpPr>
              <a:spLocks noChangeArrowheads="1"/>
            </p:cNvSpPr>
            <p:nvPr/>
          </p:nvSpPr>
          <p:spPr bwMode="auto">
            <a:xfrm>
              <a:off x="2381" y="1389"/>
              <a:ext cx="180" cy="180"/>
            </a:xfrm>
            <a:prstGeom prst="ellipse">
              <a:avLst/>
            </a:prstGeom>
            <a:solidFill>
              <a:schemeClr val="tx1"/>
            </a:solidFill>
            <a:ln w="12700">
              <a:solidFill>
                <a:schemeClr val="tx1"/>
              </a:solidFill>
              <a:round/>
              <a:headEnd/>
              <a:tailEnd/>
            </a:ln>
          </p:spPr>
          <p:txBody>
            <a:bodyPr wrap="none"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endParaRPr lang="de-DE" altLang="de-DE" sz="1800">
                <a:solidFill>
                  <a:schemeClr val="tx1"/>
                </a:solidFill>
                <a:latin typeface="Arial" charset="0"/>
              </a:endParaRPr>
            </a:p>
          </p:txBody>
        </p:sp>
        <p:sp>
          <p:nvSpPr>
            <p:cNvPr id="14347" name="Oval 8"/>
            <p:cNvSpPr>
              <a:spLocks noChangeArrowheads="1"/>
            </p:cNvSpPr>
            <p:nvPr/>
          </p:nvSpPr>
          <p:spPr bwMode="auto">
            <a:xfrm>
              <a:off x="3289" y="2615"/>
              <a:ext cx="180" cy="180"/>
            </a:xfrm>
            <a:prstGeom prst="ellipse">
              <a:avLst/>
            </a:prstGeom>
            <a:solidFill>
              <a:schemeClr val="tx1"/>
            </a:solidFill>
            <a:ln w="12700">
              <a:solidFill>
                <a:schemeClr val="tx1"/>
              </a:solidFill>
              <a:round/>
              <a:headEnd/>
              <a:tailEnd/>
            </a:ln>
          </p:spPr>
          <p:txBody>
            <a:bodyPr wrap="none"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endParaRPr lang="de-DE" altLang="de-DE" sz="1800">
                <a:solidFill>
                  <a:schemeClr val="tx1"/>
                </a:solidFill>
                <a:latin typeface="Arial" charset="0"/>
              </a:endParaRPr>
            </a:p>
          </p:txBody>
        </p:sp>
        <p:sp>
          <p:nvSpPr>
            <p:cNvPr id="14348" name="Oval 9"/>
            <p:cNvSpPr>
              <a:spLocks noChangeArrowheads="1"/>
            </p:cNvSpPr>
            <p:nvPr/>
          </p:nvSpPr>
          <p:spPr bwMode="auto">
            <a:xfrm>
              <a:off x="1520" y="2615"/>
              <a:ext cx="180" cy="180"/>
            </a:xfrm>
            <a:prstGeom prst="ellipse">
              <a:avLst/>
            </a:prstGeom>
            <a:solidFill>
              <a:schemeClr val="tx1"/>
            </a:solidFill>
            <a:ln w="12700">
              <a:solidFill>
                <a:schemeClr val="tx1"/>
              </a:solidFill>
              <a:round/>
              <a:headEnd/>
              <a:tailEnd/>
            </a:ln>
          </p:spPr>
          <p:txBody>
            <a:bodyPr wrap="none"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eaLnBrk="1" hangingPunct="1"/>
              <a:endParaRPr lang="de-DE" altLang="de-DE" sz="1800">
                <a:solidFill>
                  <a:schemeClr val="tx1"/>
                </a:solidFill>
                <a:latin typeface="Arial" charset="0"/>
              </a:endParaRPr>
            </a:p>
          </p:txBody>
        </p:sp>
      </p:grpSp>
      <p:sp>
        <p:nvSpPr>
          <p:cNvPr id="14339" name="AutoShape 11"/>
          <p:cNvSpPr>
            <a:spLocks noChangeArrowheads="1"/>
          </p:cNvSpPr>
          <p:nvPr/>
        </p:nvSpPr>
        <p:spPr bwMode="auto">
          <a:xfrm>
            <a:off x="1223963" y="5122441"/>
            <a:ext cx="1908175" cy="682625"/>
          </a:xfrm>
          <a:prstGeom prst="roundRect">
            <a:avLst>
              <a:gd name="adj" fmla="val 16667"/>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75" tIns="46038" rIns="92075" bIns="46038" anchor="ctr" anchorCtr="1"/>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r>
              <a:rPr lang="de-DE" altLang="de-DE" sz="1800" dirty="0" smtClean="0">
                <a:solidFill>
                  <a:schemeClr val="bg1"/>
                </a:solidFill>
                <a:latin typeface="Arial" charset="0"/>
              </a:rPr>
              <a:t>Security of </a:t>
            </a:r>
            <a:r>
              <a:rPr lang="de-DE" altLang="de-DE" sz="1800" dirty="0" err="1" smtClean="0">
                <a:solidFill>
                  <a:schemeClr val="bg1"/>
                </a:solidFill>
                <a:latin typeface="Arial" charset="0"/>
              </a:rPr>
              <a:t>Supply</a:t>
            </a:r>
            <a:endParaRPr lang="de-DE" altLang="de-DE" sz="1800" dirty="0">
              <a:solidFill>
                <a:schemeClr val="bg1"/>
              </a:solidFill>
              <a:latin typeface="Arial" charset="0"/>
            </a:endParaRPr>
          </a:p>
        </p:txBody>
      </p:sp>
      <p:sp>
        <p:nvSpPr>
          <p:cNvPr id="14340" name="AutoShape 12"/>
          <p:cNvSpPr>
            <a:spLocks noChangeArrowheads="1"/>
          </p:cNvSpPr>
          <p:nvPr/>
        </p:nvSpPr>
        <p:spPr bwMode="auto">
          <a:xfrm>
            <a:off x="3276600" y="2853904"/>
            <a:ext cx="2735263" cy="720725"/>
          </a:xfrm>
          <a:prstGeom prst="roundRect">
            <a:avLst>
              <a:gd name="adj" fmla="val 16667"/>
            </a:avLst>
          </a:prstGeom>
          <a:solidFill>
            <a:srgbClr val="3366FF">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75" tIns="46038" rIns="92075" bIns="46038" anchor="ctr" anchorCtr="1"/>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r>
              <a:rPr lang="de-DE" altLang="de-DE" sz="1800" dirty="0" err="1" smtClean="0">
                <a:solidFill>
                  <a:schemeClr val="bg1"/>
                </a:solidFill>
                <a:latin typeface="Arial" charset="0"/>
              </a:rPr>
              <a:t>Competitiveness</a:t>
            </a:r>
            <a:endParaRPr lang="de-DE" altLang="de-DE" sz="1800" dirty="0">
              <a:solidFill>
                <a:schemeClr val="bg1"/>
              </a:solidFill>
              <a:latin typeface="Arial" charset="0"/>
            </a:endParaRPr>
          </a:p>
        </p:txBody>
      </p:sp>
      <p:sp>
        <p:nvSpPr>
          <p:cNvPr id="14341" name="AutoShape 13"/>
          <p:cNvSpPr>
            <a:spLocks noChangeArrowheads="1"/>
          </p:cNvSpPr>
          <p:nvPr/>
        </p:nvSpPr>
        <p:spPr bwMode="auto">
          <a:xfrm>
            <a:off x="6227763" y="5085929"/>
            <a:ext cx="1944687" cy="685800"/>
          </a:xfrm>
          <a:prstGeom prst="roundRect">
            <a:avLst>
              <a:gd name="adj" fmla="val 10093"/>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r>
              <a:rPr lang="de-DE" altLang="de-DE" sz="1800" dirty="0" err="1" smtClean="0">
                <a:solidFill>
                  <a:schemeClr val="bg1"/>
                </a:solidFill>
                <a:latin typeface="Arial" charset="0"/>
              </a:rPr>
              <a:t>Climate</a:t>
            </a:r>
            <a:r>
              <a:rPr lang="de-DE" altLang="de-DE" sz="1800" dirty="0" smtClean="0">
                <a:solidFill>
                  <a:schemeClr val="bg1"/>
                </a:solidFill>
                <a:latin typeface="Arial" charset="0"/>
              </a:rPr>
              <a:t> </a:t>
            </a:r>
            <a:r>
              <a:rPr lang="de-DE" altLang="de-DE" sz="1800" dirty="0" err="1" smtClean="0">
                <a:solidFill>
                  <a:schemeClr val="bg1"/>
                </a:solidFill>
                <a:latin typeface="Arial" charset="0"/>
              </a:rPr>
              <a:t>Protection</a:t>
            </a:r>
            <a:endParaRPr lang="de-DE" altLang="de-DE" sz="1800" dirty="0">
              <a:solidFill>
                <a:schemeClr val="bg1"/>
              </a:solidFill>
              <a:latin typeface="Arial" charset="0"/>
            </a:endParaRPr>
          </a:p>
        </p:txBody>
      </p:sp>
      <p:sp>
        <p:nvSpPr>
          <p:cNvPr id="14342" name="Title 1"/>
          <p:cNvSpPr>
            <a:spLocks/>
          </p:cNvSpPr>
          <p:nvPr/>
        </p:nvSpPr>
        <p:spPr bwMode="auto">
          <a:xfrm>
            <a:off x="755650" y="1772816"/>
            <a:ext cx="79422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000" b="1">
                <a:solidFill>
                  <a:srgbClr val="0F5494"/>
                </a:solidFill>
                <a:latin typeface="Verdana" pitchFamily="34" charset="0"/>
              </a:defRPr>
            </a:lvl1pPr>
            <a:lvl2pPr marL="742950" indent="-285750" eaLnBrk="0" hangingPunct="0">
              <a:defRPr sz="3000" b="1">
                <a:solidFill>
                  <a:srgbClr val="0F5494"/>
                </a:solidFill>
                <a:latin typeface="Verdana" pitchFamily="34" charset="0"/>
              </a:defRPr>
            </a:lvl2pPr>
            <a:lvl3pPr marL="1143000" indent="-228600" eaLnBrk="0" hangingPunct="0">
              <a:defRPr sz="3000" b="1">
                <a:solidFill>
                  <a:srgbClr val="0F5494"/>
                </a:solidFill>
                <a:latin typeface="Verdana" pitchFamily="34" charset="0"/>
              </a:defRPr>
            </a:lvl3pPr>
            <a:lvl4pPr marL="1600200" indent="-228600" eaLnBrk="0" hangingPunct="0">
              <a:defRPr sz="3000" b="1">
                <a:solidFill>
                  <a:srgbClr val="0F5494"/>
                </a:solidFill>
                <a:latin typeface="Verdana" pitchFamily="34" charset="0"/>
              </a:defRPr>
            </a:lvl4pPr>
            <a:lvl5pPr marL="2057400" indent="-228600" eaLnBrk="0" hangingPunct="0">
              <a:defRPr sz="3000" b="1">
                <a:solidFill>
                  <a:srgbClr val="0F5494"/>
                </a:solidFill>
                <a:latin typeface="Verdana" pitchFamily="34" charset="0"/>
              </a:defRPr>
            </a:lvl5pPr>
            <a:lvl6pPr marL="2514600" indent="-228600" eaLnBrk="0" fontAlgn="base" hangingPunct="0">
              <a:spcBef>
                <a:spcPct val="0"/>
              </a:spcBef>
              <a:spcAft>
                <a:spcPct val="0"/>
              </a:spcAft>
              <a:defRPr sz="3000" b="1">
                <a:solidFill>
                  <a:srgbClr val="0F5494"/>
                </a:solidFill>
                <a:latin typeface="Verdana" pitchFamily="34" charset="0"/>
              </a:defRPr>
            </a:lvl6pPr>
            <a:lvl7pPr marL="2971800" indent="-228600" eaLnBrk="0" fontAlgn="base" hangingPunct="0">
              <a:spcBef>
                <a:spcPct val="0"/>
              </a:spcBef>
              <a:spcAft>
                <a:spcPct val="0"/>
              </a:spcAft>
              <a:defRPr sz="3000" b="1">
                <a:solidFill>
                  <a:srgbClr val="0F5494"/>
                </a:solidFill>
                <a:latin typeface="Verdana" pitchFamily="34" charset="0"/>
              </a:defRPr>
            </a:lvl7pPr>
            <a:lvl8pPr marL="3429000" indent="-228600" eaLnBrk="0" fontAlgn="base" hangingPunct="0">
              <a:spcBef>
                <a:spcPct val="0"/>
              </a:spcBef>
              <a:spcAft>
                <a:spcPct val="0"/>
              </a:spcAft>
              <a:defRPr sz="3000" b="1">
                <a:solidFill>
                  <a:srgbClr val="0F5494"/>
                </a:solidFill>
                <a:latin typeface="Verdana" pitchFamily="34" charset="0"/>
              </a:defRPr>
            </a:lvl8pPr>
            <a:lvl9pPr marL="3886200" indent="-228600" eaLnBrk="0" fontAlgn="base" hangingPunct="0">
              <a:spcBef>
                <a:spcPct val="0"/>
              </a:spcBef>
              <a:spcAft>
                <a:spcPct val="0"/>
              </a:spcAft>
              <a:defRPr sz="3000" b="1">
                <a:solidFill>
                  <a:srgbClr val="0F5494"/>
                </a:solidFill>
                <a:latin typeface="Verdana" pitchFamily="34" charset="0"/>
              </a:defRPr>
            </a:lvl9pPr>
          </a:lstStyle>
          <a:p>
            <a:pPr algn="ctr" eaLnBrk="1" hangingPunct="1">
              <a:lnSpc>
                <a:spcPct val="90000"/>
              </a:lnSpc>
            </a:pPr>
            <a:r>
              <a:rPr lang="fr-BE" altLang="de-DE" sz="3300" dirty="0" smtClean="0">
                <a:latin typeface="Arial" charset="0"/>
                <a:cs typeface="Arial" charset="0"/>
              </a:rPr>
              <a:t>EU </a:t>
            </a:r>
            <a:r>
              <a:rPr lang="fr-BE" altLang="de-DE" sz="3300" dirty="0" err="1" smtClean="0">
                <a:latin typeface="Arial" charset="0"/>
                <a:cs typeface="Arial" charset="0"/>
              </a:rPr>
              <a:t>Energy</a:t>
            </a:r>
            <a:r>
              <a:rPr lang="fr-BE" altLang="de-DE" sz="3300" dirty="0" smtClean="0">
                <a:latin typeface="Arial" charset="0"/>
                <a:cs typeface="Arial" charset="0"/>
              </a:rPr>
              <a:t> Policy Objectives</a:t>
            </a:r>
            <a:r>
              <a:rPr lang="fr-BE" altLang="de-DE" sz="3300" dirty="0">
                <a:latin typeface="Arial" charset="0"/>
                <a:cs typeface="Arial" charset="0"/>
              </a:rPr>
              <a:t/>
            </a:r>
            <a:br>
              <a:rPr lang="fr-BE" altLang="de-DE" sz="3300" dirty="0">
                <a:latin typeface="Arial" charset="0"/>
                <a:cs typeface="Arial" charset="0"/>
              </a:rPr>
            </a:br>
            <a:endParaRPr lang="en-US" altLang="de-DE" sz="3300" dirty="0">
              <a:latin typeface="Arial" charset="0"/>
            </a:endParaRPr>
          </a:p>
        </p:txBody>
      </p:sp>
    </p:spTree>
    <p:extLst>
      <p:ext uri="{BB962C8B-B14F-4D97-AF65-F5344CB8AC3E}">
        <p14:creationId xmlns:p14="http://schemas.microsoft.com/office/powerpoint/2010/main" val="34853232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179388" y="1484313"/>
            <a:ext cx="88201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0" algn="ctr" eaLnBrk="1" hangingPunct="1"/>
            <a:r>
              <a:rPr lang="nb-NO" altLang="de-DE" sz="2600" dirty="0" smtClean="0"/>
              <a:t>Current EU Energy Mix</a:t>
            </a:r>
            <a:br>
              <a:rPr lang="nb-NO" altLang="de-DE" sz="2600" dirty="0" smtClean="0"/>
            </a:br>
            <a:r>
              <a:rPr lang="nb-NO" altLang="de-DE" sz="2600" dirty="0" smtClean="0"/>
              <a:t>is not sustainable</a:t>
            </a:r>
            <a:br>
              <a:rPr lang="nb-NO" altLang="de-DE" sz="2600" dirty="0" smtClean="0"/>
            </a:br>
            <a:endParaRPr lang="en-GB" altLang="de-DE" sz="2600" dirty="0" smtClean="0"/>
          </a:p>
        </p:txBody>
      </p:sp>
      <p:pic>
        <p:nvPicPr>
          <p:cNvPr id="1536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20" y="2636913"/>
            <a:ext cx="7647396"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8727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900000" y="1556792"/>
            <a:ext cx="8278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defRPr/>
            </a:pPr>
            <a:r>
              <a:rPr lang="en-GB" b="1" dirty="0"/>
              <a:t>Energy policy for Europe</a:t>
            </a:r>
          </a:p>
        </p:txBody>
      </p:sp>
      <p:sp>
        <p:nvSpPr>
          <p:cNvPr id="7171" name="Rectangle 3"/>
          <p:cNvSpPr>
            <a:spLocks noChangeArrowheads="1"/>
          </p:cNvSpPr>
          <p:nvPr/>
        </p:nvSpPr>
        <p:spPr bwMode="auto">
          <a:xfrm>
            <a:off x="900000" y="2519363"/>
            <a:ext cx="8278813"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2900" indent="-342900">
              <a:lnSpc>
                <a:spcPts val="2600"/>
              </a:lnSpc>
              <a:spcBef>
                <a:spcPts val="1600"/>
              </a:spcBef>
              <a:buClr>
                <a:srgbClr val="EE8032"/>
              </a:buClr>
              <a:buFont typeface="Verdana" pitchFamily="34" charset="0"/>
              <a:buChar char="•"/>
            </a:pPr>
            <a:r>
              <a:rPr lang="en-GB" sz="2400" b="1" dirty="0" smtClean="0">
                <a:solidFill>
                  <a:schemeClr val="tx1"/>
                </a:solidFill>
              </a:rPr>
              <a:t>Year </a:t>
            </a:r>
            <a:r>
              <a:rPr lang="en-GB" sz="2400" b="1" dirty="0">
                <a:solidFill>
                  <a:schemeClr val="tx1"/>
                </a:solidFill>
              </a:rPr>
              <a:t>2020 </a:t>
            </a:r>
            <a:r>
              <a:rPr lang="en-GB" sz="2400" b="1" dirty="0" smtClean="0">
                <a:solidFill>
                  <a:schemeClr val="tx1"/>
                </a:solidFill>
              </a:rPr>
              <a:t>objectives:</a:t>
            </a:r>
          </a:p>
          <a:p>
            <a:pPr marL="800100" lvl="1" indent="-342900">
              <a:lnSpc>
                <a:spcPts val="2200"/>
              </a:lnSpc>
              <a:spcBef>
                <a:spcPts val="600"/>
              </a:spcBef>
              <a:buClr>
                <a:srgbClr val="EE8032"/>
              </a:buClr>
              <a:buFont typeface="Wingdings" pitchFamily="2" charset="2"/>
              <a:buChar char="Ø"/>
            </a:pPr>
            <a:r>
              <a:rPr lang="en-GB" sz="2000" b="1" dirty="0"/>
              <a:t>increase energy </a:t>
            </a:r>
            <a:r>
              <a:rPr lang="en-GB" sz="2000" b="1" dirty="0" smtClean="0"/>
              <a:t>efficiency</a:t>
            </a:r>
            <a:br>
              <a:rPr lang="en-GB" sz="2000" b="1" dirty="0" smtClean="0"/>
            </a:br>
            <a:r>
              <a:rPr lang="en-GB" sz="2000" b="1" dirty="0" smtClean="0"/>
              <a:t>by </a:t>
            </a:r>
            <a:r>
              <a:rPr lang="en-GB" sz="2000" b="1" dirty="0"/>
              <a:t>20%</a:t>
            </a:r>
          </a:p>
          <a:p>
            <a:pPr marL="800100" lvl="1" indent="-342900">
              <a:lnSpc>
                <a:spcPts val="2200"/>
              </a:lnSpc>
              <a:spcBef>
                <a:spcPts val="600"/>
              </a:spcBef>
              <a:buClr>
                <a:srgbClr val="EE8032"/>
              </a:buClr>
              <a:buFont typeface="Wingdings" pitchFamily="2" charset="2"/>
              <a:buChar char="Ø"/>
            </a:pPr>
            <a:r>
              <a:rPr lang="en-GB" sz="2000" b="1" dirty="0"/>
              <a:t>reduce CO</a:t>
            </a:r>
            <a:r>
              <a:rPr lang="en-GB" sz="2000" b="1" baseline="-25000" dirty="0"/>
              <a:t>2</a:t>
            </a:r>
            <a:r>
              <a:rPr lang="en-GB" sz="2000" b="1" dirty="0"/>
              <a:t> </a:t>
            </a:r>
            <a:r>
              <a:rPr lang="en-GB" sz="2000" b="1" dirty="0" smtClean="0"/>
              <a:t>emissions</a:t>
            </a:r>
            <a:br>
              <a:rPr lang="en-GB" sz="2000" b="1" dirty="0" smtClean="0"/>
            </a:br>
            <a:r>
              <a:rPr lang="en-GB" sz="2000" b="1" dirty="0" smtClean="0"/>
              <a:t>by </a:t>
            </a:r>
            <a:r>
              <a:rPr lang="en-GB" sz="2000" b="1" dirty="0"/>
              <a:t>20%</a:t>
            </a:r>
          </a:p>
          <a:p>
            <a:pPr marL="800100" lvl="1" indent="-342900">
              <a:lnSpc>
                <a:spcPts val="2200"/>
              </a:lnSpc>
              <a:spcBef>
                <a:spcPts val="600"/>
              </a:spcBef>
              <a:buClr>
                <a:srgbClr val="EE8032"/>
              </a:buClr>
              <a:buFont typeface="Wingdings" pitchFamily="2" charset="2"/>
              <a:buChar char="Ø"/>
            </a:pPr>
            <a:r>
              <a:rPr lang="en-GB" sz="2000" b="1" dirty="0"/>
              <a:t>increase the share </a:t>
            </a:r>
            <a:r>
              <a:rPr lang="en-GB" sz="2000" b="1" dirty="0" smtClean="0"/>
              <a:t>of</a:t>
            </a:r>
            <a:br>
              <a:rPr lang="en-GB" sz="2000" b="1" dirty="0" smtClean="0"/>
            </a:br>
            <a:r>
              <a:rPr lang="en-GB" sz="2000" b="1" dirty="0" smtClean="0"/>
              <a:t>renewable </a:t>
            </a:r>
            <a:r>
              <a:rPr lang="en-GB" sz="2000" b="1" dirty="0"/>
              <a:t>sources to 20</a:t>
            </a:r>
            <a:r>
              <a:rPr lang="en-GB" sz="2000" b="1" dirty="0" smtClean="0"/>
              <a:t>%</a:t>
            </a:r>
            <a:endParaRPr lang="en-GB" sz="2000" b="1" dirty="0" smtClean="0">
              <a:solidFill>
                <a:schemeClr val="tx1"/>
              </a:solidFill>
            </a:endParaRPr>
          </a:p>
          <a:p>
            <a:pPr marL="342900" indent="-342900">
              <a:lnSpc>
                <a:spcPts val="2600"/>
              </a:lnSpc>
              <a:spcBef>
                <a:spcPts val="1600"/>
              </a:spcBef>
              <a:buClr>
                <a:srgbClr val="EE8032"/>
              </a:buClr>
              <a:buFont typeface="Verdana" pitchFamily="34" charset="0"/>
              <a:buChar char="•"/>
            </a:pPr>
            <a:r>
              <a:rPr lang="en-GB" sz="2400" i="1" dirty="0" smtClean="0">
                <a:solidFill>
                  <a:schemeClr val="tx1"/>
                </a:solidFill>
              </a:rPr>
              <a:t>2030 </a:t>
            </a:r>
            <a:r>
              <a:rPr lang="en-GB" sz="2400" i="1" dirty="0">
                <a:solidFill>
                  <a:schemeClr val="tx1"/>
                </a:solidFill>
              </a:rPr>
              <a:t>framework for </a:t>
            </a:r>
            <a:r>
              <a:rPr lang="en-GB" sz="2400" i="1" dirty="0" smtClean="0">
                <a:solidFill>
                  <a:schemeClr val="tx1"/>
                </a:solidFill>
              </a:rPr>
              <a:t>climate</a:t>
            </a:r>
            <a:br>
              <a:rPr lang="en-GB" sz="2400" i="1" dirty="0" smtClean="0">
                <a:solidFill>
                  <a:schemeClr val="tx1"/>
                </a:solidFill>
              </a:rPr>
            </a:br>
            <a:r>
              <a:rPr lang="en-GB" sz="2400" i="1" dirty="0" smtClean="0">
                <a:solidFill>
                  <a:schemeClr val="tx1"/>
                </a:solidFill>
              </a:rPr>
              <a:t>and </a:t>
            </a:r>
            <a:r>
              <a:rPr lang="en-GB" sz="2400" i="1" dirty="0">
                <a:solidFill>
                  <a:schemeClr val="tx1"/>
                </a:solidFill>
              </a:rPr>
              <a:t>energy </a:t>
            </a:r>
            <a:r>
              <a:rPr lang="en-GB" sz="2400" i="1" dirty="0" smtClean="0">
                <a:solidFill>
                  <a:schemeClr val="tx1"/>
                </a:solidFill>
              </a:rPr>
              <a:t>policies: what after 2020?</a:t>
            </a:r>
            <a:endParaRPr lang="en-GB" sz="2400" i="1" dirty="0">
              <a:solidFill>
                <a:schemeClr val="tx1"/>
              </a:solidFill>
            </a:endParaRPr>
          </a:p>
          <a:p>
            <a:pPr marL="342900" indent="-342900">
              <a:lnSpc>
                <a:spcPts val="2600"/>
              </a:lnSpc>
              <a:spcBef>
                <a:spcPts val="1600"/>
              </a:spcBef>
              <a:buClr>
                <a:srgbClr val="EE8032"/>
              </a:buClr>
              <a:buFont typeface="Verdana" pitchFamily="34" charset="0"/>
              <a:buChar char="•"/>
            </a:pPr>
            <a:r>
              <a:rPr lang="en-GB" sz="2400" b="1" dirty="0">
                <a:solidFill>
                  <a:schemeClr val="tx1"/>
                </a:solidFill>
              </a:rPr>
              <a:t>Energy </a:t>
            </a:r>
            <a:r>
              <a:rPr lang="en-GB" sz="2400" b="1" dirty="0" smtClean="0">
                <a:solidFill>
                  <a:schemeClr val="tx1"/>
                </a:solidFill>
              </a:rPr>
              <a:t>Roadmap 2050: decarbonisation</a:t>
            </a:r>
            <a:endParaRPr lang="en-GB" sz="2400" b="1" dirty="0">
              <a:solidFill>
                <a:schemeClr val="tx1"/>
              </a:solidFill>
            </a:endParaRPr>
          </a:p>
        </p:txBody>
      </p:sp>
      <p:sp>
        <p:nvSpPr>
          <p:cNvPr id="5" name="Oval 4"/>
          <p:cNvSpPr/>
          <p:nvPr/>
        </p:nvSpPr>
        <p:spPr>
          <a:xfrm>
            <a:off x="468313" y="1610792"/>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pic>
        <p:nvPicPr>
          <p:cNvPr id="14338" name="Picture 2" descr="H:\My Documents\My Pictures\Energu Policy.bmp"/>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
                    </a14:imgEffect>
                  </a14:imgLayer>
                </a14:imgProps>
              </a:ext>
              <a:ext uri="{28A0092B-C50C-407E-A947-70E740481C1C}">
                <a14:useLocalDpi xmlns:a14="http://schemas.microsoft.com/office/drawing/2010/main" val="0"/>
              </a:ext>
            </a:extLst>
          </a:blip>
          <a:srcRect/>
          <a:stretch>
            <a:fillRect/>
          </a:stretch>
        </p:blipFill>
        <p:spPr bwMode="auto">
          <a:xfrm>
            <a:off x="5724000" y="2592000"/>
            <a:ext cx="2865881" cy="208800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442800" y="2574000"/>
            <a:ext cx="360000" cy="349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955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28000" y="1476000"/>
            <a:ext cx="7118350" cy="1054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ts val="2500"/>
              </a:lnSpc>
              <a:spcBef>
                <a:spcPts val="0"/>
              </a:spcBef>
            </a:pPr>
            <a:r>
              <a:rPr lang="en-GB" sz="2400" b="1" dirty="0" smtClean="0"/>
              <a:t>Energy Roadmap 2050</a:t>
            </a:r>
            <a:r>
              <a:rPr lang="en-GB" sz="2400" b="1" dirty="0" smtClean="0"/>
              <a:t>: a </a:t>
            </a:r>
            <a:r>
              <a:rPr lang="en-GB" sz="2400" b="1" dirty="0" smtClean="0"/>
              <a:t>basis for</a:t>
            </a:r>
            <a:br>
              <a:rPr lang="en-GB" sz="2400" b="1" dirty="0" smtClean="0"/>
            </a:br>
            <a:r>
              <a:rPr lang="en-GB" sz="2400" b="1" dirty="0" smtClean="0"/>
              <a:t>a long-term policy framework</a:t>
            </a:r>
            <a:br>
              <a:rPr lang="en-GB" sz="2400" b="1" dirty="0" smtClean="0"/>
            </a:br>
            <a:endParaRPr lang="en-GB" sz="1800" dirty="0" smtClean="0"/>
          </a:p>
        </p:txBody>
      </p:sp>
      <p:sp>
        <p:nvSpPr>
          <p:cNvPr id="3075" name="Rectangle 3"/>
          <p:cNvSpPr>
            <a:spLocks noGrp="1" noChangeArrowheads="1"/>
          </p:cNvSpPr>
          <p:nvPr>
            <p:ph type="body" idx="1"/>
          </p:nvPr>
        </p:nvSpPr>
        <p:spPr bwMode="auto">
          <a:xfrm>
            <a:off x="755650" y="3571130"/>
            <a:ext cx="3600450" cy="317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50000"/>
              </a:spcAft>
            </a:pPr>
            <a:r>
              <a:rPr lang="en-GB" sz="2200" dirty="0" smtClean="0"/>
              <a:t>EU objective for 2050 – GHG emissions down to 80-95% below 1990 levels</a:t>
            </a:r>
          </a:p>
        </p:txBody>
      </p:sp>
      <p:sp>
        <p:nvSpPr>
          <p:cNvPr id="3076" name="Rectangle 4"/>
          <p:cNvSpPr>
            <a:spLocks/>
          </p:cNvSpPr>
          <p:nvPr/>
        </p:nvSpPr>
        <p:spPr bwMode="gray">
          <a:xfrm>
            <a:off x="5364411" y="3571130"/>
            <a:ext cx="338405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ct val="90000"/>
              </a:lnSpc>
              <a:spcAft>
                <a:spcPct val="50000"/>
              </a:spcAft>
              <a:buClr>
                <a:srgbClr val="005BAB"/>
              </a:buClr>
              <a:buSzPct val="400000"/>
            </a:pPr>
            <a:r>
              <a:rPr lang="en-US" sz="2200" dirty="0" smtClean="0">
                <a:cs typeface="Arial" pitchFamily="34" charset="0"/>
              </a:rPr>
              <a:t>Explore </a:t>
            </a:r>
            <a:r>
              <a:rPr lang="en-US" sz="2200" dirty="0">
                <a:cs typeface="Arial" pitchFamily="34" charset="0"/>
              </a:rPr>
              <a:t>routes towards a low-carbon energy system by 2050 which </a:t>
            </a:r>
            <a:r>
              <a:rPr lang="en-GB" sz="2200" dirty="0">
                <a:cs typeface="Arial" pitchFamily="34" charset="0"/>
              </a:rPr>
              <a:t>improve competitiveness and security of </a:t>
            </a:r>
            <a:r>
              <a:rPr lang="en-GB" sz="2200" dirty="0" smtClean="0">
                <a:cs typeface="Arial" pitchFamily="34" charset="0"/>
              </a:rPr>
              <a:t>supply</a:t>
            </a:r>
            <a:endParaRPr lang="en-GB" sz="2200" dirty="0"/>
          </a:p>
        </p:txBody>
      </p:sp>
      <p:sp>
        <p:nvSpPr>
          <p:cNvPr id="3077" name="Oval 5"/>
          <p:cNvSpPr>
            <a:spLocks noChangeArrowheads="1"/>
          </p:cNvSpPr>
          <p:nvPr/>
        </p:nvSpPr>
        <p:spPr bwMode="auto">
          <a:xfrm>
            <a:off x="1690688" y="2844180"/>
            <a:ext cx="1800225" cy="5762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European Council </a:t>
            </a:r>
          </a:p>
        </p:txBody>
      </p:sp>
      <p:sp>
        <p:nvSpPr>
          <p:cNvPr id="3078" name="Oval 6"/>
          <p:cNvSpPr>
            <a:spLocks noChangeArrowheads="1"/>
          </p:cNvSpPr>
          <p:nvPr/>
        </p:nvSpPr>
        <p:spPr bwMode="auto">
          <a:xfrm>
            <a:off x="5904479" y="2844180"/>
            <a:ext cx="1907881" cy="576263"/>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Aim of the Roadmap</a:t>
            </a:r>
          </a:p>
        </p:txBody>
      </p:sp>
      <p:sp>
        <p:nvSpPr>
          <p:cNvPr id="3079" name="AutoShape 7"/>
          <p:cNvSpPr>
            <a:spLocks noChangeArrowheads="1"/>
          </p:cNvSpPr>
          <p:nvPr/>
        </p:nvSpPr>
        <p:spPr bwMode="auto">
          <a:xfrm rot="5400000">
            <a:off x="3474350" y="4274650"/>
            <a:ext cx="2519363" cy="252000"/>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Oval 12"/>
          <p:cNvSpPr/>
          <p:nvPr/>
        </p:nvSpPr>
        <p:spPr>
          <a:xfrm>
            <a:off x="468313" y="1530000"/>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pic>
        <p:nvPicPr>
          <p:cNvPr id="10" name="Picture 2" descr="H:\My Documents\My Pictures\energy-roadmap-2050.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011" y="116632"/>
            <a:ext cx="1567485" cy="136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99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19" name="Title 1"/>
          <p:cNvSpPr>
            <a:spLocks/>
          </p:cNvSpPr>
          <p:nvPr/>
        </p:nvSpPr>
        <p:spPr bwMode="auto">
          <a:xfrm>
            <a:off x="755650" y="1292176"/>
            <a:ext cx="7942263" cy="13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0000"/>
              </a:lnSpc>
              <a:spcBef>
                <a:spcPts val="0"/>
              </a:spcBef>
            </a:pPr>
            <a:r>
              <a:rPr lang="en-GB" sz="2400" b="1" dirty="0" smtClean="0">
                <a:cs typeface="Arial" pitchFamily="34" charset="0"/>
              </a:rPr>
              <a:t>Renewables move centre stage, but</a:t>
            </a:r>
            <a:br>
              <a:rPr lang="en-GB" sz="2400" b="1" dirty="0" smtClean="0">
                <a:cs typeface="Arial" pitchFamily="34" charset="0"/>
              </a:rPr>
            </a:br>
            <a:r>
              <a:rPr lang="en-GB" sz="2400" b="1" dirty="0" smtClean="0">
                <a:cs typeface="Arial" pitchFamily="34" charset="0"/>
              </a:rPr>
              <a:t>all fuels can contribute in the long-run</a:t>
            </a:r>
          </a:p>
          <a:p>
            <a:pPr>
              <a:lnSpc>
                <a:spcPct val="90000"/>
              </a:lnSpc>
              <a:spcBef>
                <a:spcPts val="400"/>
              </a:spcBef>
            </a:pPr>
            <a:r>
              <a:rPr lang="en-GB" sz="1800" b="1" dirty="0"/>
              <a:t>Decarbonisation scenarios </a:t>
            </a:r>
            <a:r>
              <a:rPr lang="en-GB" sz="1800" b="1" dirty="0" smtClean="0"/>
              <a:t>(80&amp; </a:t>
            </a:r>
            <a:r>
              <a:rPr lang="en-GB" sz="1800" b="1" dirty="0" err="1" smtClean="0"/>
              <a:t>GHG</a:t>
            </a:r>
            <a:r>
              <a:rPr lang="en-GB" sz="1800" b="1" dirty="0" smtClean="0"/>
              <a:t> reduction by 2050) - </a:t>
            </a:r>
            <a:r>
              <a:rPr lang="en-GB" sz="1800" b="1" dirty="0"/>
              <a:t>fuel ranges (primary energy consumption in </a:t>
            </a:r>
            <a:r>
              <a:rPr lang="en-GB" sz="1800" b="1" dirty="0" smtClean="0"/>
              <a:t>%)</a:t>
            </a:r>
            <a:endParaRPr lang="en-GB" sz="1800" b="1" dirty="0"/>
          </a:p>
        </p:txBody>
      </p:sp>
      <p:sp>
        <p:nvSpPr>
          <p:cNvPr id="13" name="Oval 12"/>
          <p:cNvSpPr/>
          <p:nvPr/>
        </p:nvSpPr>
        <p:spPr>
          <a:xfrm>
            <a:off x="468313" y="1476000"/>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grpSp>
        <p:nvGrpSpPr>
          <p:cNvPr id="391" name="Group 1"/>
          <p:cNvGrpSpPr>
            <a:grpSpLocks/>
          </p:cNvGrpSpPr>
          <p:nvPr/>
        </p:nvGrpSpPr>
        <p:grpSpPr bwMode="auto">
          <a:xfrm>
            <a:off x="539999" y="2592000"/>
            <a:ext cx="8154000" cy="3816000"/>
            <a:chOff x="853136" y="2798556"/>
            <a:chExt cx="8240092" cy="3696531"/>
          </a:xfrm>
        </p:grpSpPr>
        <p:sp>
          <p:nvSpPr>
            <p:cNvPr id="392" name="Rectangle 3"/>
            <p:cNvSpPr>
              <a:spLocks noChangeArrowheads="1"/>
            </p:cNvSpPr>
            <p:nvPr/>
          </p:nvSpPr>
          <p:spPr bwMode="auto">
            <a:xfrm>
              <a:off x="1200799" y="3128789"/>
              <a:ext cx="3086100" cy="3108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3" name="Line 4"/>
            <p:cNvSpPr>
              <a:spLocks noChangeShapeType="1"/>
            </p:cNvSpPr>
            <p:nvPr/>
          </p:nvSpPr>
          <p:spPr bwMode="auto">
            <a:xfrm>
              <a:off x="1200799" y="5202064"/>
              <a:ext cx="3086100" cy="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394" name="Line 5"/>
            <p:cNvSpPr>
              <a:spLocks noChangeShapeType="1"/>
            </p:cNvSpPr>
            <p:nvPr/>
          </p:nvSpPr>
          <p:spPr bwMode="auto">
            <a:xfrm>
              <a:off x="1200799" y="4165426"/>
              <a:ext cx="3086100" cy="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395" name="Line 6"/>
            <p:cNvSpPr>
              <a:spLocks noChangeShapeType="1"/>
            </p:cNvSpPr>
            <p:nvPr/>
          </p:nvSpPr>
          <p:spPr bwMode="auto">
            <a:xfrm>
              <a:off x="1200799" y="3128789"/>
              <a:ext cx="3086100" cy="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396" name="Rectangle 7"/>
            <p:cNvSpPr>
              <a:spLocks noChangeArrowheads="1"/>
            </p:cNvSpPr>
            <p:nvPr/>
          </p:nvSpPr>
          <p:spPr bwMode="auto">
            <a:xfrm>
              <a:off x="1200799" y="3128789"/>
              <a:ext cx="3086100" cy="3108325"/>
            </a:xfrm>
            <a:prstGeom prst="rect">
              <a:avLst/>
            </a:prstGeom>
            <a:solidFill>
              <a:schemeClr val="bg1"/>
            </a:solidFill>
            <a:ln w="4826">
              <a:solidFill>
                <a:srgbClr val="808080"/>
              </a:solidFill>
              <a:miter lim="800000"/>
              <a:headEnd/>
              <a:tailEnd/>
            </a:ln>
          </p:spPr>
          <p:txBody>
            <a:bodyPr/>
            <a:lstStyle/>
            <a:p>
              <a:endParaRPr lang="en-US" smtClean="0"/>
            </a:p>
          </p:txBody>
        </p:sp>
        <p:sp>
          <p:nvSpPr>
            <p:cNvPr id="397" name="Rectangle 8"/>
            <p:cNvSpPr>
              <a:spLocks noChangeArrowheads="1"/>
            </p:cNvSpPr>
            <p:nvPr/>
          </p:nvSpPr>
          <p:spPr bwMode="auto">
            <a:xfrm>
              <a:off x="1381774" y="5162376"/>
              <a:ext cx="252412" cy="63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8" name="Rectangle 9"/>
            <p:cNvSpPr>
              <a:spLocks noChangeArrowheads="1"/>
            </p:cNvSpPr>
            <p:nvPr/>
          </p:nvSpPr>
          <p:spPr bwMode="auto">
            <a:xfrm>
              <a:off x="1381774" y="5168726"/>
              <a:ext cx="252412" cy="9525"/>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 name="Rectangle 10"/>
            <p:cNvSpPr>
              <a:spLocks noChangeArrowheads="1"/>
            </p:cNvSpPr>
            <p:nvPr/>
          </p:nvSpPr>
          <p:spPr bwMode="auto">
            <a:xfrm>
              <a:off x="1381774" y="5178251"/>
              <a:ext cx="252412" cy="635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0" name="Rectangle 11"/>
            <p:cNvSpPr>
              <a:spLocks noChangeArrowheads="1"/>
            </p:cNvSpPr>
            <p:nvPr/>
          </p:nvSpPr>
          <p:spPr bwMode="auto">
            <a:xfrm>
              <a:off x="1381774" y="5184601"/>
              <a:ext cx="252412" cy="952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1" name="Rectangle 12"/>
            <p:cNvSpPr>
              <a:spLocks noChangeArrowheads="1"/>
            </p:cNvSpPr>
            <p:nvPr/>
          </p:nvSpPr>
          <p:spPr bwMode="auto">
            <a:xfrm>
              <a:off x="1381774" y="5194126"/>
              <a:ext cx="252412" cy="7938"/>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2" name="Rectangle 13"/>
            <p:cNvSpPr>
              <a:spLocks noChangeArrowheads="1"/>
            </p:cNvSpPr>
            <p:nvPr/>
          </p:nvSpPr>
          <p:spPr bwMode="auto">
            <a:xfrm>
              <a:off x="1381774" y="5202064"/>
              <a:ext cx="252412" cy="7937"/>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3" name="Rectangle 14"/>
            <p:cNvSpPr>
              <a:spLocks noChangeArrowheads="1"/>
            </p:cNvSpPr>
            <p:nvPr/>
          </p:nvSpPr>
          <p:spPr bwMode="auto">
            <a:xfrm>
              <a:off x="1381774" y="5210001"/>
              <a:ext cx="252412" cy="793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4" name="Rectangle 15"/>
            <p:cNvSpPr>
              <a:spLocks noChangeArrowheads="1"/>
            </p:cNvSpPr>
            <p:nvPr/>
          </p:nvSpPr>
          <p:spPr bwMode="auto">
            <a:xfrm>
              <a:off x="1381774" y="5217939"/>
              <a:ext cx="252412" cy="7937"/>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5" name="Rectangle 16"/>
            <p:cNvSpPr>
              <a:spLocks noChangeArrowheads="1"/>
            </p:cNvSpPr>
            <p:nvPr/>
          </p:nvSpPr>
          <p:spPr bwMode="auto">
            <a:xfrm>
              <a:off x="1381774" y="5225876"/>
              <a:ext cx="252412" cy="7938"/>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6" name="Rectangle 17"/>
            <p:cNvSpPr>
              <a:spLocks noChangeArrowheads="1"/>
            </p:cNvSpPr>
            <p:nvPr/>
          </p:nvSpPr>
          <p:spPr bwMode="auto">
            <a:xfrm>
              <a:off x="1381774" y="5233814"/>
              <a:ext cx="252412" cy="15875"/>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7" name="Rectangle 18"/>
            <p:cNvSpPr>
              <a:spLocks noChangeArrowheads="1"/>
            </p:cNvSpPr>
            <p:nvPr/>
          </p:nvSpPr>
          <p:spPr bwMode="auto">
            <a:xfrm>
              <a:off x="1381774" y="5249689"/>
              <a:ext cx="252412" cy="7937"/>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8" name="Rectangle 19"/>
            <p:cNvSpPr>
              <a:spLocks noChangeArrowheads="1"/>
            </p:cNvSpPr>
            <p:nvPr/>
          </p:nvSpPr>
          <p:spPr bwMode="auto">
            <a:xfrm>
              <a:off x="1381774" y="5257626"/>
              <a:ext cx="252412" cy="7938"/>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 name="Rectangle 20"/>
            <p:cNvSpPr>
              <a:spLocks noChangeArrowheads="1"/>
            </p:cNvSpPr>
            <p:nvPr/>
          </p:nvSpPr>
          <p:spPr bwMode="auto">
            <a:xfrm>
              <a:off x="1381774" y="5265564"/>
              <a:ext cx="252412" cy="7937"/>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0" name="Rectangle 21"/>
            <p:cNvSpPr>
              <a:spLocks noChangeArrowheads="1"/>
            </p:cNvSpPr>
            <p:nvPr/>
          </p:nvSpPr>
          <p:spPr bwMode="auto">
            <a:xfrm>
              <a:off x="1381774" y="5273501"/>
              <a:ext cx="252412" cy="7938"/>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1" name="Rectangle 22"/>
            <p:cNvSpPr>
              <a:spLocks noChangeArrowheads="1"/>
            </p:cNvSpPr>
            <p:nvPr/>
          </p:nvSpPr>
          <p:spPr bwMode="auto">
            <a:xfrm>
              <a:off x="1381774" y="5281439"/>
              <a:ext cx="252412" cy="7937"/>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2" name="Rectangle 23"/>
            <p:cNvSpPr>
              <a:spLocks noChangeArrowheads="1"/>
            </p:cNvSpPr>
            <p:nvPr/>
          </p:nvSpPr>
          <p:spPr bwMode="auto">
            <a:xfrm>
              <a:off x="1381774" y="5289376"/>
              <a:ext cx="252412" cy="79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3" name="Rectangle 24"/>
            <p:cNvSpPr>
              <a:spLocks noChangeArrowheads="1"/>
            </p:cNvSpPr>
            <p:nvPr/>
          </p:nvSpPr>
          <p:spPr bwMode="auto">
            <a:xfrm>
              <a:off x="1381774" y="5297314"/>
              <a:ext cx="252412" cy="95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4" name="Rectangle 25"/>
            <p:cNvSpPr>
              <a:spLocks noChangeArrowheads="1"/>
            </p:cNvSpPr>
            <p:nvPr/>
          </p:nvSpPr>
          <p:spPr bwMode="auto">
            <a:xfrm>
              <a:off x="1381774" y="5306839"/>
              <a:ext cx="252412" cy="6350"/>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5" name="Rectangle 26"/>
            <p:cNvSpPr>
              <a:spLocks noChangeArrowheads="1"/>
            </p:cNvSpPr>
            <p:nvPr/>
          </p:nvSpPr>
          <p:spPr bwMode="auto">
            <a:xfrm>
              <a:off x="1381774" y="5313189"/>
              <a:ext cx="252412" cy="9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6" name="Rectangle 27"/>
            <p:cNvSpPr>
              <a:spLocks noChangeArrowheads="1"/>
            </p:cNvSpPr>
            <p:nvPr/>
          </p:nvSpPr>
          <p:spPr bwMode="auto">
            <a:xfrm>
              <a:off x="1381774" y="5162376"/>
              <a:ext cx="2524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7" name="Rectangle 28"/>
            <p:cNvSpPr>
              <a:spLocks noChangeArrowheads="1"/>
            </p:cNvSpPr>
            <p:nvPr/>
          </p:nvSpPr>
          <p:spPr bwMode="auto">
            <a:xfrm>
              <a:off x="1999311" y="5241751"/>
              <a:ext cx="252413" cy="7938"/>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8" name="Rectangle 29"/>
            <p:cNvSpPr>
              <a:spLocks noChangeArrowheads="1"/>
            </p:cNvSpPr>
            <p:nvPr/>
          </p:nvSpPr>
          <p:spPr bwMode="auto">
            <a:xfrm>
              <a:off x="1999311" y="5249689"/>
              <a:ext cx="252413" cy="7937"/>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 name="Rectangle 30"/>
            <p:cNvSpPr>
              <a:spLocks noChangeArrowheads="1"/>
            </p:cNvSpPr>
            <p:nvPr/>
          </p:nvSpPr>
          <p:spPr bwMode="auto">
            <a:xfrm>
              <a:off x="1999311" y="5257626"/>
              <a:ext cx="252413" cy="7938"/>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0" name="Rectangle 31"/>
            <p:cNvSpPr>
              <a:spLocks noChangeArrowheads="1"/>
            </p:cNvSpPr>
            <p:nvPr/>
          </p:nvSpPr>
          <p:spPr bwMode="auto">
            <a:xfrm>
              <a:off x="1999311" y="5265564"/>
              <a:ext cx="252413" cy="7937"/>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1" name="Rectangle 32"/>
            <p:cNvSpPr>
              <a:spLocks noChangeArrowheads="1"/>
            </p:cNvSpPr>
            <p:nvPr/>
          </p:nvSpPr>
          <p:spPr bwMode="auto">
            <a:xfrm>
              <a:off x="1999311" y="5273501"/>
              <a:ext cx="252413" cy="7938"/>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2" name="Rectangle 33"/>
            <p:cNvSpPr>
              <a:spLocks noChangeArrowheads="1"/>
            </p:cNvSpPr>
            <p:nvPr/>
          </p:nvSpPr>
          <p:spPr bwMode="auto">
            <a:xfrm>
              <a:off x="1999311" y="5241751"/>
              <a:ext cx="25241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3" name="Rectangle 34"/>
            <p:cNvSpPr>
              <a:spLocks noChangeArrowheads="1"/>
            </p:cNvSpPr>
            <p:nvPr/>
          </p:nvSpPr>
          <p:spPr bwMode="auto">
            <a:xfrm>
              <a:off x="2618436" y="5698951"/>
              <a:ext cx="246063" cy="952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4" name="Rectangle 35"/>
            <p:cNvSpPr>
              <a:spLocks noChangeArrowheads="1"/>
            </p:cNvSpPr>
            <p:nvPr/>
          </p:nvSpPr>
          <p:spPr bwMode="auto">
            <a:xfrm>
              <a:off x="2618436" y="5708476"/>
              <a:ext cx="246063" cy="635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5" name="Rectangle 36"/>
            <p:cNvSpPr>
              <a:spLocks noChangeArrowheads="1"/>
            </p:cNvSpPr>
            <p:nvPr/>
          </p:nvSpPr>
          <p:spPr bwMode="auto">
            <a:xfrm>
              <a:off x="2618436" y="5714826"/>
              <a:ext cx="246063" cy="7938"/>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6" name="Rectangle 37"/>
            <p:cNvSpPr>
              <a:spLocks noChangeArrowheads="1"/>
            </p:cNvSpPr>
            <p:nvPr/>
          </p:nvSpPr>
          <p:spPr bwMode="auto">
            <a:xfrm>
              <a:off x="2618436" y="5722764"/>
              <a:ext cx="246063" cy="9525"/>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7" name="Rectangle 38"/>
            <p:cNvSpPr>
              <a:spLocks noChangeArrowheads="1"/>
            </p:cNvSpPr>
            <p:nvPr/>
          </p:nvSpPr>
          <p:spPr bwMode="auto">
            <a:xfrm>
              <a:off x="2618436" y="5732289"/>
              <a:ext cx="246063" cy="63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8" name="Rectangle 39"/>
            <p:cNvSpPr>
              <a:spLocks noChangeArrowheads="1"/>
            </p:cNvSpPr>
            <p:nvPr/>
          </p:nvSpPr>
          <p:spPr bwMode="auto">
            <a:xfrm>
              <a:off x="2618436" y="5738639"/>
              <a:ext cx="246063" cy="9525"/>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29" name="Rectangle 40"/>
            <p:cNvSpPr>
              <a:spLocks noChangeArrowheads="1"/>
            </p:cNvSpPr>
            <p:nvPr/>
          </p:nvSpPr>
          <p:spPr bwMode="auto">
            <a:xfrm>
              <a:off x="2618436" y="5748164"/>
              <a:ext cx="246063" cy="7937"/>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 name="Rectangle 41"/>
            <p:cNvSpPr>
              <a:spLocks noChangeArrowheads="1"/>
            </p:cNvSpPr>
            <p:nvPr/>
          </p:nvSpPr>
          <p:spPr bwMode="auto">
            <a:xfrm>
              <a:off x="2618436" y="5756101"/>
              <a:ext cx="246063" cy="7938"/>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1" name="Rectangle 42"/>
            <p:cNvSpPr>
              <a:spLocks noChangeArrowheads="1"/>
            </p:cNvSpPr>
            <p:nvPr/>
          </p:nvSpPr>
          <p:spPr bwMode="auto">
            <a:xfrm>
              <a:off x="2618436" y="5764039"/>
              <a:ext cx="246063" cy="7937"/>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2" name="Rectangle 43"/>
            <p:cNvSpPr>
              <a:spLocks noChangeArrowheads="1"/>
            </p:cNvSpPr>
            <p:nvPr/>
          </p:nvSpPr>
          <p:spPr bwMode="auto">
            <a:xfrm>
              <a:off x="2618436" y="5771976"/>
              <a:ext cx="246063" cy="7938"/>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3" name="Rectangle 44"/>
            <p:cNvSpPr>
              <a:spLocks noChangeArrowheads="1"/>
            </p:cNvSpPr>
            <p:nvPr/>
          </p:nvSpPr>
          <p:spPr bwMode="auto">
            <a:xfrm>
              <a:off x="2618436" y="5779914"/>
              <a:ext cx="246063" cy="7937"/>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4" name="Rectangle 45"/>
            <p:cNvSpPr>
              <a:spLocks noChangeArrowheads="1"/>
            </p:cNvSpPr>
            <p:nvPr/>
          </p:nvSpPr>
          <p:spPr bwMode="auto">
            <a:xfrm>
              <a:off x="2618436" y="5787851"/>
              <a:ext cx="246063" cy="79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5" name="Rectangle 46"/>
            <p:cNvSpPr>
              <a:spLocks noChangeArrowheads="1"/>
            </p:cNvSpPr>
            <p:nvPr/>
          </p:nvSpPr>
          <p:spPr bwMode="auto">
            <a:xfrm>
              <a:off x="2618436" y="5795789"/>
              <a:ext cx="246063" cy="15875"/>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6" name="Rectangle 47"/>
            <p:cNvSpPr>
              <a:spLocks noChangeArrowheads="1"/>
            </p:cNvSpPr>
            <p:nvPr/>
          </p:nvSpPr>
          <p:spPr bwMode="auto">
            <a:xfrm>
              <a:off x="2618436" y="5811664"/>
              <a:ext cx="246063" cy="952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7" name="Rectangle 48"/>
            <p:cNvSpPr>
              <a:spLocks noChangeArrowheads="1"/>
            </p:cNvSpPr>
            <p:nvPr/>
          </p:nvSpPr>
          <p:spPr bwMode="auto">
            <a:xfrm>
              <a:off x="2618436" y="5821189"/>
              <a:ext cx="246063" cy="6350"/>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8" name="Rectangle 49"/>
            <p:cNvSpPr>
              <a:spLocks noChangeArrowheads="1"/>
            </p:cNvSpPr>
            <p:nvPr/>
          </p:nvSpPr>
          <p:spPr bwMode="auto">
            <a:xfrm>
              <a:off x="2618436" y="5827539"/>
              <a:ext cx="246063" cy="7937"/>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9" name="Rectangle 50"/>
            <p:cNvSpPr>
              <a:spLocks noChangeArrowheads="1"/>
            </p:cNvSpPr>
            <p:nvPr/>
          </p:nvSpPr>
          <p:spPr bwMode="auto">
            <a:xfrm>
              <a:off x="2618436" y="5835476"/>
              <a:ext cx="246063" cy="793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 name="Rectangle 51"/>
            <p:cNvSpPr>
              <a:spLocks noChangeArrowheads="1"/>
            </p:cNvSpPr>
            <p:nvPr/>
          </p:nvSpPr>
          <p:spPr bwMode="auto">
            <a:xfrm>
              <a:off x="2618436" y="5843414"/>
              <a:ext cx="246063" cy="7937"/>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1" name="Rectangle 52"/>
            <p:cNvSpPr>
              <a:spLocks noChangeArrowheads="1"/>
            </p:cNvSpPr>
            <p:nvPr/>
          </p:nvSpPr>
          <p:spPr bwMode="auto">
            <a:xfrm>
              <a:off x="2618436" y="5851351"/>
              <a:ext cx="246063" cy="9525"/>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2" name="Rectangle 53"/>
            <p:cNvSpPr>
              <a:spLocks noChangeArrowheads="1"/>
            </p:cNvSpPr>
            <p:nvPr/>
          </p:nvSpPr>
          <p:spPr bwMode="auto">
            <a:xfrm>
              <a:off x="2618436" y="5860876"/>
              <a:ext cx="246063" cy="6350"/>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3" name="Rectangle 54"/>
            <p:cNvSpPr>
              <a:spLocks noChangeArrowheads="1"/>
            </p:cNvSpPr>
            <p:nvPr/>
          </p:nvSpPr>
          <p:spPr bwMode="auto">
            <a:xfrm>
              <a:off x="2618436" y="5867226"/>
              <a:ext cx="246063" cy="9525"/>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4" name="Rectangle 55"/>
            <p:cNvSpPr>
              <a:spLocks noChangeArrowheads="1"/>
            </p:cNvSpPr>
            <p:nvPr/>
          </p:nvSpPr>
          <p:spPr bwMode="auto">
            <a:xfrm>
              <a:off x="2618436" y="5876751"/>
              <a:ext cx="246063" cy="7938"/>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5" name="Rectangle 56"/>
            <p:cNvSpPr>
              <a:spLocks noChangeArrowheads="1"/>
            </p:cNvSpPr>
            <p:nvPr/>
          </p:nvSpPr>
          <p:spPr bwMode="auto">
            <a:xfrm>
              <a:off x="2618436" y="5884689"/>
              <a:ext cx="246063" cy="7937"/>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6" name="Rectangle 57"/>
            <p:cNvSpPr>
              <a:spLocks noChangeArrowheads="1"/>
            </p:cNvSpPr>
            <p:nvPr/>
          </p:nvSpPr>
          <p:spPr bwMode="auto">
            <a:xfrm>
              <a:off x="2618436" y="5892626"/>
              <a:ext cx="246063" cy="793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7" name="Rectangle 58"/>
            <p:cNvSpPr>
              <a:spLocks noChangeArrowheads="1"/>
            </p:cNvSpPr>
            <p:nvPr/>
          </p:nvSpPr>
          <p:spPr bwMode="auto">
            <a:xfrm>
              <a:off x="2618436" y="5900564"/>
              <a:ext cx="246063" cy="79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8" name="Rectangle 59"/>
            <p:cNvSpPr>
              <a:spLocks noChangeArrowheads="1"/>
            </p:cNvSpPr>
            <p:nvPr/>
          </p:nvSpPr>
          <p:spPr bwMode="auto">
            <a:xfrm>
              <a:off x="2618436" y="5698951"/>
              <a:ext cx="2460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9" name="Rectangle 60"/>
            <p:cNvSpPr>
              <a:spLocks noChangeArrowheads="1"/>
            </p:cNvSpPr>
            <p:nvPr/>
          </p:nvSpPr>
          <p:spPr bwMode="auto">
            <a:xfrm>
              <a:off x="3231211" y="4832176"/>
              <a:ext cx="250825" cy="7938"/>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 name="Rectangle 61"/>
            <p:cNvSpPr>
              <a:spLocks noChangeArrowheads="1"/>
            </p:cNvSpPr>
            <p:nvPr/>
          </p:nvSpPr>
          <p:spPr bwMode="auto">
            <a:xfrm>
              <a:off x="3231211" y="4840114"/>
              <a:ext cx="250825" cy="7937"/>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1" name="Rectangle 62"/>
            <p:cNvSpPr>
              <a:spLocks noChangeArrowheads="1"/>
            </p:cNvSpPr>
            <p:nvPr/>
          </p:nvSpPr>
          <p:spPr bwMode="auto">
            <a:xfrm>
              <a:off x="3231211" y="4848051"/>
              <a:ext cx="250825" cy="7938"/>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2" name="Rectangle 63"/>
            <p:cNvSpPr>
              <a:spLocks noChangeArrowheads="1"/>
            </p:cNvSpPr>
            <p:nvPr/>
          </p:nvSpPr>
          <p:spPr bwMode="auto">
            <a:xfrm>
              <a:off x="3231211" y="4855989"/>
              <a:ext cx="250825" cy="9525"/>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3" name="Rectangle 64"/>
            <p:cNvSpPr>
              <a:spLocks noChangeArrowheads="1"/>
            </p:cNvSpPr>
            <p:nvPr/>
          </p:nvSpPr>
          <p:spPr bwMode="auto">
            <a:xfrm>
              <a:off x="3231211" y="4865514"/>
              <a:ext cx="250825" cy="6350"/>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4" name="Rectangle 65"/>
            <p:cNvSpPr>
              <a:spLocks noChangeArrowheads="1"/>
            </p:cNvSpPr>
            <p:nvPr/>
          </p:nvSpPr>
          <p:spPr bwMode="auto">
            <a:xfrm>
              <a:off x="3231211" y="4832176"/>
              <a:ext cx="2508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5" name="Rectangle 66"/>
            <p:cNvSpPr>
              <a:spLocks noChangeArrowheads="1"/>
            </p:cNvSpPr>
            <p:nvPr/>
          </p:nvSpPr>
          <p:spPr bwMode="auto">
            <a:xfrm>
              <a:off x="3848749" y="5867226"/>
              <a:ext cx="252412" cy="952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6" name="Rectangle 67"/>
            <p:cNvSpPr>
              <a:spLocks noChangeArrowheads="1"/>
            </p:cNvSpPr>
            <p:nvPr/>
          </p:nvSpPr>
          <p:spPr bwMode="auto">
            <a:xfrm>
              <a:off x="3848749" y="5876751"/>
              <a:ext cx="252412" cy="7938"/>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7" name="Rectangle 68"/>
            <p:cNvSpPr>
              <a:spLocks noChangeArrowheads="1"/>
            </p:cNvSpPr>
            <p:nvPr/>
          </p:nvSpPr>
          <p:spPr bwMode="auto">
            <a:xfrm>
              <a:off x="3848749" y="5884689"/>
              <a:ext cx="252412" cy="7937"/>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8" name="Rectangle 69"/>
            <p:cNvSpPr>
              <a:spLocks noChangeArrowheads="1"/>
            </p:cNvSpPr>
            <p:nvPr/>
          </p:nvSpPr>
          <p:spPr bwMode="auto">
            <a:xfrm>
              <a:off x="3848749" y="5892626"/>
              <a:ext cx="252412" cy="79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9" name="Rectangle 70"/>
            <p:cNvSpPr>
              <a:spLocks noChangeArrowheads="1"/>
            </p:cNvSpPr>
            <p:nvPr/>
          </p:nvSpPr>
          <p:spPr bwMode="auto">
            <a:xfrm>
              <a:off x="3848749" y="5900564"/>
              <a:ext cx="252412" cy="158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 name="Rectangle 71"/>
            <p:cNvSpPr>
              <a:spLocks noChangeArrowheads="1"/>
            </p:cNvSpPr>
            <p:nvPr/>
          </p:nvSpPr>
          <p:spPr bwMode="auto">
            <a:xfrm>
              <a:off x="3848749" y="5916439"/>
              <a:ext cx="252412" cy="7937"/>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1" name="Rectangle 72"/>
            <p:cNvSpPr>
              <a:spLocks noChangeArrowheads="1"/>
            </p:cNvSpPr>
            <p:nvPr/>
          </p:nvSpPr>
          <p:spPr bwMode="auto">
            <a:xfrm>
              <a:off x="3848749" y="5924376"/>
              <a:ext cx="252412" cy="7938"/>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2" name="Rectangle 73"/>
            <p:cNvSpPr>
              <a:spLocks noChangeArrowheads="1"/>
            </p:cNvSpPr>
            <p:nvPr/>
          </p:nvSpPr>
          <p:spPr bwMode="auto">
            <a:xfrm>
              <a:off x="3848749" y="5932314"/>
              <a:ext cx="252412" cy="7937"/>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3" name="Rectangle 74"/>
            <p:cNvSpPr>
              <a:spLocks noChangeArrowheads="1"/>
            </p:cNvSpPr>
            <p:nvPr/>
          </p:nvSpPr>
          <p:spPr bwMode="auto">
            <a:xfrm>
              <a:off x="3848749" y="5940251"/>
              <a:ext cx="252412" cy="793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4" name="Rectangle 75"/>
            <p:cNvSpPr>
              <a:spLocks noChangeArrowheads="1"/>
            </p:cNvSpPr>
            <p:nvPr/>
          </p:nvSpPr>
          <p:spPr bwMode="auto">
            <a:xfrm>
              <a:off x="3848749" y="5867226"/>
              <a:ext cx="252412"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5" name="Line 76"/>
            <p:cNvSpPr>
              <a:spLocks noChangeShapeType="1"/>
            </p:cNvSpPr>
            <p:nvPr/>
          </p:nvSpPr>
          <p:spPr bwMode="auto">
            <a:xfrm>
              <a:off x="1200799" y="3128789"/>
              <a:ext cx="0" cy="31083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66" name="Line 77"/>
            <p:cNvSpPr>
              <a:spLocks noChangeShapeType="1"/>
            </p:cNvSpPr>
            <p:nvPr/>
          </p:nvSpPr>
          <p:spPr bwMode="auto">
            <a:xfrm>
              <a:off x="1176986" y="6237114"/>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67" name="Line 78"/>
            <p:cNvSpPr>
              <a:spLocks noChangeShapeType="1"/>
            </p:cNvSpPr>
            <p:nvPr/>
          </p:nvSpPr>
          <p:spPr bwMode="auto">
            <a:xfrm>
              <a:off x="1176986" y="5202064"/>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68" name="Line 79"/>
            <p:cNvSpPr>
              <a:spLocks noChangeShapeType="1"/>
            </p:cNvSpPr>
            <p:nvPr/>
          </p:nvSpPr>
          <p:spPr bwMode="auto">
            <a:xfrm>
              <a:off x="1176986" y="4165426"/>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69" name="Line 80"/>
            <p:cNvSpPr>
              <a:spLocks noChangeShapeType="1"/>
            </p:cNvSpPr>
            <p:nvPr/>
          </p:nvSpPr>
          <p:spPr bwMode="auto">
            <a:xfrm>
              <a:off x="1176986" y="3128789"/>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0" name="Line 81"/>
            <p:cNvSpPr>
              <a:spLocks noChangeShapeType="1"/>
            </p:cNvSpPr>
            <p:nvPr/>
          </p:nvSpPr>
          <p:spPr bwMode="auto">
            <a:xfrm>
              <a:off x="1200799" y="6237114"/>
              <a:ext cx="308610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1" name="Line 82"/>
            <p:cNvSpPr>
              <a:spLocks noChangeShapeType="1"/>
            </p:cNvSpPr>
            <p:nvPr/>
          </p:nvSpPr>
          <p:spPr bwMode="auto">
            <a:xfrm flipV="1">
              <a:off x="1200799"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2" name="Line 83"/>
            <p:cNvSpPr>
              <a:spLocks noChangeShapeType="1"/>
            </p:cNvSpPr>
            <p:nvPr/>
          </p:nvSpPr>
          <p:spPr bwMode="auto">
            <a:xfrm flipV="1">
              <a:off x="1818336"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3" name="Line 84"/>
            <p:cNvSpPr>
              <a:spLocks noChangeShapeType="1"/>
            </p:cNvSpPr>
            <p:nvPr/>
          </p:nvSpPr>
          <p:spPr bwMode="auto">
            <a:xfrm flipV="1">
              <a:off x="2437461"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4" name="Line 85"/>
            <p:cNvSpPr>
              <a:spLocks noChangeShapeType="1"/>
            </p:cNvSpPr>
            <p:nvPr/>
          </p:nvSpPr>
          <p:spPr bwMode="auto">
            <a:xfrm flipV="1">
              <a:off x="3051824"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5" name="Line 86"/>
            <p:cNvSpPr>
              <a:spLocks noChangeShapeType="1"/>
            </p:cNvSpPr>
            <p:nvPr/>
          </p:nvSpPr>
          <p:spPr bwMode="auto">
            <a:xfrm flipV="1">
              <a:off x="3669361"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6" name="Line 87"/>
            <p:cNvSpPr>
              <a:spLocks noChangeShapeType="1"/>
            </p:cNvSpPr>
            <p:nvPr/>
          </p:nvSpPr>
          <p:spPr bwMode="auto">
            <a:xfrm flipV="1">
              <a:off x="4286899" y="6237114"/>
              <a:ext cx="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7" name="Line 88"/>
            <p:cNvSpPr>
              <a:spLocks noChangeShapeType="1"/>
            </p:cNvSpPr>
            <p:nvPr/>
          </p:nvSpPr>
          <p:spPr bwMode="auto">
            <a:xfrm>
              <a:off x="4286899" y="3128789"/>
              <a:ext cx="0" cy="31083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8" name="Line 89"/>
            <p:cNvSpPr>
              <a:spLocks noChangeShapeType="1"/>
            </p:cNvSpPr>
            <p:nvPr/>
          </p:nvSpPr>
          <p:spPr bwMode="auto">
            <a:xfrm>
              <a:off x="4263086" y="6237114"/>
              <a:ext cx="4762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479" name="Freeform 90"/>
            <p:cNvSpPr>
              <a:spLocks/>
            </p:cNvSpPr>
            <p:nvPr/>
          </p:nvSpPr>
          <p:spPr bwMode="auto">
            <a:xfrm>
              <a:off x="1434161" y="5867226"/>
              <a:ext cx="149819" cy="161925"/>
            </a:xfrm>
            <a:custGeom>
              <a:avLst/>
              <a:gdLst>
                <a:gd name="T0" fmla="*/ 2147483647 w 67"/>
                <a:gd name="T1" fmla="*/ 0 h 133"/>
                <a:gd name="T2" fmla="*/ 2147483647 w 67"/>
                <a:gd name="T3" fmla="*/ 2147483647 h 133"/>
                <a:gd name="T4" fmla="*/ 2147483647 w 67"/>
                <a:gd name="T5" fmla="*/ 2147483647 h 133"/>
                <a:gd name="T6" fmla="*/ 0 w 67"/>
                <a:gd name="T7" fmla="*/ 2147483647 h 133"/>
                <a:gd name="T8" fmla="*/ 2147483647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6"/>
                  </a:lnTo>
                  <a:lnTo>
                    <a:pt x="34" y="133"/>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480" name="Freeform 91"/>
            <p:cNvSpPr>
              <a:spLocks/>
            </p:cNvSpPr>
            <p:nvPr/>
          </p:nvSpPr>
          <p:spPr bwMode="auto">
            <a:xfrm>
              <a:off x="2044003" y="5144914"/>
              <a:ext cx="149819" cy="161925"/>
            </a:xfrm>
            <a:custGeom>
              <a:avLst/>
              <a:gdLst>
                <a:gd name="T0" fmla="*/ 2147483647 w 67"/>
                <a:gd name="T1" fmla="*/ 0 h 133"/>
                <a:gd name="T2" fmla="*/ 2147483647 w 67"/>
                <a:gd name="T3" fmla="*/ 2147483647 h 133"/>
                <a:gd name="T4" fmla="*/ 2147483647 w 67"/>
                <a:gd name="T5" fmla="*/ 2147483647 h 133"/>
                <a:gd name="T6" fmla="*/ 0 w 67"/>
                <a:gd name="T7" fmla="*/ 2147483647 h 133"/>
                <a:gd name="T8" fmla="*/ 2147483647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7"/>
                  </a:lnTo>
                  <a:lnTo>
                    <a:pt x="34" y="133"/>
                  </a:lnTo>
                  <a:lnTo>
                    <a:pt x="0" y="67"/>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481" name="Freeform 92"/>
            <p:cNvSpPr>
              <a:spLocks/>
            </p:cNvSpPr>
            <p:nvPr/>
          </p:nvSpPr>
          <p:spPr bwMode="auto">
            <a:xfrm>
              <a:off x="2662007" y="5570364"/>
              <a:ext cx="149819" cy="161925"/>
            </a:xfrm>
            <a:custGeom>
              <a:avLst/>
              <a:gdLst>
                <a:gd name="T0" fmla="*/ 2147483647 w 67"/>
                <a:gd name="T1" fmla="*/ 0 h 133"/>
                <a:gd name="T2" fmla="*/ 2147483647 w 67"/>
                <a:gd name="T3" fmla="*/ 2147483647 h 133"/>
                <a:gd name="T4" fmla="*/ 2147483647 w 67"/>
                <a:gd name="T5" fmla="*/ 2147483647 h 133"/>
                <a:gd name="T6" fmla="*/ 0 w 67"/>
                <a:gd name="T7" fmla="*/ 2147483647 h 133"/>
                <a:gd name="T8" fmla="*/ 2147483647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6"/>
                  </a:lnTo>
                  <a:lnTo>
                    <a:pt x="34" y="133"/>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482" name="Freeform 93"/>
            <p:cNvSpPr>
              <a:spLocks/>
            </p:cNvSpPr>
            <p:nvPr/>
          </p:nvSpPr>
          <p:spPr bwMode="auto">
            <a:xfrm>
              <a:off x="3276265" y="4624214"/>
              <a:ext cx="149819" cy="163002"/>
            </a:xfrm>
            <a:custGeom>
              <a:avLst/>
              <a:gdLst>
                <a:gd name="T0" fmla="*/ 2147483647 w 67"/>
                <a:gd name="T1" fmla="*/ 0 h 132"/>
                <a:gd name="T2" fmla="*/ 2147483647 w 67"/>
                <a:gd name="T3" fmla="*/ 2147483647 h 132"/>
                <a:gd name="T4" fmla="*/ 2147483647 w 67"/>
                <a:gd name="T5" fmla="*/ 2147483647 h 132"/>
                <a:gd name="T6" fmla="*/ 0 w 67"/>
                <a:gd name="T7" fmla="*/ 2147483647 h 132"/>
                <a:gd name="T8" fmla="*/ 2147483647 w 67"/>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2">
                  <a:moveTo>
                    <a:pt x="34" y="0"/>
                  </a:moveTo>
                  <a:lnTo>
                    <a:pt x="67" y="66"/>
                  </a:lnTo>
                  <a:lnTo>
                    <a:pt x="34" y="132"/>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483" name="Freeform 94"/>
            <p:cNvSpPr>
              <a:spLocks/>
            </p:cNvSpPr>
            <p:nvPr/>
          </p:nvSpPr>
          <p:spPr bwMode="auto">
            <a:xfrm>
              <a:off x="3894269" y="5435426"/>
              <a:ext cx="149819" cy="163002"/>
            </a:xfrm>
            <a:custGeom>
              <a:avLst/>
              <a:gdLst>
                <a:gd name="T0" fmla="*/ 2147483647 w 67"/>
                <a:gd name="T1" fmla="*/ 0 h 132"/>
                <a:gd name="T2" fmla="*/ 2147483647 w 67"/>
                <a:gd name="T3" fmla="*/ 2147483647 h 132"/>
                <a:gd name="T4" fmla="*/ 2147483647 w 67"/>
                <a:gd name="T5" fmla="*/ 2147483647 h 132"/>
                <a:gd name="T6" fmla="*/ 0 w 67"/>
                <a:gd name="T7" fmla="*/ 2147483647 h 132"/>
                <a:gd name="T8" fmla="*/ 2147483647 w 67"/>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2">
                  <a:moveTo>
                    <a:pt x="34" y="0"/>
                  </a:moveTo>
                  <a:lnTo>
                    <a:pt x="67" y="66"/>
                  </a:lnTo>
                  <a:lnTo>
                    <a:pt x="34" y="132"/>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484" name="Rectangle 95"/>
            <p:cNvSpPr>
              <a:spLocks noChangeArrowheads="1"/>
            </p:cNvSpPr>
            <p:nvPr/>
          </p:nvSpPr>
          <p:spPr bwMode="auto">
            <a:xfrm>
              <a:off x="895999" y="6165676"/>
              <a:ext cx="2381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0%</a:t>
              </a:r>
              <a:endParaRPr lang="en-GB" smtClean="0"/>
            </a:p>
          </p:txBody>
        </p:sp>
        <p:sp>
          <p:nvSpPr>
            <p:cNvPr id="485" name="Rectangle 96"/>
            <p:cNvSpPr>
              <a:spLocks noChangeArrowheads="1"/>
            </p:cNvSpPr>
            <p:nvPr/>
          </p:nvSpPr>
          <p:spPr bwMode="auto">
            <a:xfrm>
              <a:off x="853136" y="5129039"/>
              <a:ext cx="3302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25%</a:t>
              </a:r>
              <a:endParaRPr lang="en-GB" smtClean="0"/>
            </a:p>
          </p:txBody>
        </p:sp>
        <p:sp>
          <p:nvSpPr>
            <p:cNvPr id="486" name="Rectangle 97"/>
            <p:cNvSpPr>
              <a:spLocks noChangeArrowheads="1"/>
            </p:cNvSpPr>
            <p:nvPr/>
          </p:nvSpPr>
          <p:spPr bwMode="auto">
            <a:xfrm>
              <a:off x="853136" y="4093989"/>
              <a:ext cx="3302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50%</a:t>
              </a:r>
              <a:endParaRPr lang="en-GB" smtClean="0"/>
            </a:p>
          </p:txBody>
        </p:sp>
        <p:sp>
          <p:nvSpPr>
            <p:cNvPr id="487" name="Rectangle 98"/>
            <p:cNvSpPr>
              <a:spLocks noChangeArrowheads="1"/>
            </p:cNvSpPr>
            <p:nvPr/>
          </p:nvSpPr>
          <p:spPr bwMode="auto">
            <a:xfrm>
              <a:off x="853136" y="3057351"/>
              <a:ext cx="330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75%</a:t>
              </a:r>
              <a:endParaRPr lang="en-GB" smtClean="0"/>
            </a:p>
          </p:txBody>
        </p:sp>
        <p:sp>
          <p:nvSpPr>
            <p:cNvPr id="488" name="Rectangle 99"/>
            <p:cNvSpPr>
              <a:spLocks noChangeArrowheads="1"/>
            </p:cNvSpPr>
            <p:nvPr/>
          </p:nvSpPr>
          <p:spPr bwMode="auto">
            <a:xfrm>
              <a:off x="1347539" y="6303090"/>
              <a:ext cx="320215" cy="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RES</a:t>
              </a:r>
              <a:endParaRPr lang="en-GB" sz="1100" b="1" dirty="0" smtClean="0"/>
            </a:p>
          </p:txBody>
        </p:sp>
        <p:sp>
          <p:nvSpPr>
            <p:cNvPr id="489" name="Rectangle 100"/>
            <p:cNvSpPr>
              <a:spLocks noChangeArrowheads="1"/>
            </p:cNvSpPr>
            <p:nvPr/>
          </p:nvSpPr>
          <p:spPr bwMode="auto">
            <a:xfrm>
              <a:off x="1976780" y="6303090"/>
              <a:ext cx="303537" cy="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Gas</a:t>
              </a:r>
              <a:endParaRPr lang="en-GB" sz="1100" b="1" dirty="0" smtClean="0"/>
            </a:p>
          </p:txBody>
        </p:sp>
        <p:sp>
          <p:nvSpPr>
            <p:cNvPr id="490" name="Rectangle 101"/>
            <p:cNvSpPr>
              <a:spLocks noChangeArrowheads="1"/>
            </p:cNvSpPr>
            <p:nvPr/>
          </p:nvSpPr>
          <p:spPr bwMode="auto">
            <a:xfrm>
              <a:off x="2407314" y="6303090"/>
              <a:ext cx="685459" cy="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1100" b="1" dirty="0" smtClean="0">
                  <a:solidFill>
                    <a:srgbClr val="000000"/>
                  </a:solidFill>
                </a:rPr>
                <a:t>Nuclear </a:t>
              </a:r>
              <a:endParaRPr lang="en-GB" sz="1100" b="1" dirty="0" smtClean="0"/>
            </a:p>
          </p:txBody>
        </p:sp>
        <p:sp>
          <p:nvSpPr>
            <p:cNvPr id="491" name="Rectangle 102"/>
            <p:cNvSpPr>
              <a:spLocks noChangeArrowheads="1"/>
            </p:cNvSpPr>
            <p:nvPr/>
          </p:nvSpPr>
          <p:spPr bwMode="auto">
            <a:xfrm>
              <a:off x="3250242" y="6303090"/>
              <a:ext cx="225151" cy="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Oil</a:t>
              </a:r>
              <a:endParaRPr lang="en-GB" sz="1100" b="1" dirty="0" smtClean="0"/>
            </a:p>
          </p:txBody>
        </p:sp>
        <p:sp>
          <p:nvSpPr>
            <p:cNvPr id="492" name="Rectangle 103"/>
            <p:cNvSpPr>
              <a:spLocks noChangeArrowheads="1"/>
            </p:cNvSpPr>
            <p:nvPr/>
          </p:nvSpPr>
          <p:spPr bwMode="auto">
            <a:xfrm>
              <a:off x="3587336" y="6303090"/>
              <a:ext cx="858908" cy="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Solid</a:t>
              </a:r>
              <a:r>
                <a:rPr lang="en-GB" sz="500" b="1" dirty="0" smtClean="0">
                  <a:solidFill>
                    <a:srgbClr val="000000"/>
                  </a:solidFill>
                </a:rPr>
                <a:t> </a:t>
              </a:r>
              <a:r>
                <a:rPr lang="en-GB" sz="1100" b="1" dirty="0" smtClean="0">
                  <a:solidFill>
                    <a:srgbClr val="000000"/>
                  </a:solidFill>
                </a:rPr>
                <a:t>fuels</a:t>
              </a:r>
              <a:endParaRPr lang="en-GB" sz="1100" b="1" dirty="0" smtClean="0"/>
            </a:p>
          </p:txBody>
        </p:sp>
        <p:sp>
          <p:nvSpPr>
            <p:cNvPr id="493" name="Rectangle 105"/>
            <p:cNvSpPr>
              <a:spLocks noChangeArrowheads="1"/>
            </p:cNvSpPr>
            <p:nvPr/>
          </p:nvSpPr>
          <p:spPr bwMode="auto">
            <a:xfrm>
              <a:off x="5726761" y="5186189"/>
              <a:ext cx="258763"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4" name="Rectangle 106"/>
            <p:cNvSpPr>
              <a:spLocks noChangeArrowheads="1"/>
            </p:cNvSpPr>
            <p:nvPr/>
          </p:nvSpPr>
          <p:spPr bwMode="auto">
            <a:xfrm>
              <a:off x="5726761" y="5194126"/>
              <a:ext cx="258763" cy="79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5" name="Rectangle 107"/>
            <p:cNvSpPr>
              <a:spLocks noChangeArrowheads="1"/>
            </p:cNvSpPr>
            <p:nvPr/>
          </p:nvSpPr>
          <p:spPr bwMode="auto">
            <a:xfrm>
              <a:off x="5726761" y="5202064"/>
              <a:ext cx="258763" cy="793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6" name="Rectangle 108"/>
            <p:cNvSpPr>
              <a:spLocks noChangeArrowheads="1"/>
            </p:cNvSpPr>
            <p:nvPr/>
          </p:nvSpPr>
          <p:spPr bwMode="auto">
            <a:xfrm>
              <a:off x="5726761" y="5210001"/>
              <a:ext cx="258763" cy="7938"/>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7" name="Rectangle 109"/>
            <p:cNvSpPr>
              <a:spLocks noChangeArrowheads="1"/>
            </p:cNvSpPr>
            <p:nvPr/>
          </p:nvSpPr>
          <p:spPr bwMode="auto">
            <a:xfrm>
              <a:off x="5726761" y="5217939"/>
              <a:ext cx="258763" cy="7937"/>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8" name="Rectangle 110"/>
            <p:cNvSpPr>
              <a:spLocks noChangeArrowheads="1"/>
            </p:cNvSpPr>
            <p:nvPr/>
          </p:nvSpPr>
          <p:spPr bwMode="auto">
            <a:xfrm>
              <a:off x="5726761" y="5225876"/>
              <a:ext cx="258763" cy="7938"/>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9" name="Rectangle 111"/>
            <p:cNvSpPr>
              <a:spLocks noChangeArrowheads="1"/>
            </p:cNvSpPr>
            <p:nvPr/>
          </p:nvSpPr>
          <p:spPr bwMode="auto">
            <a:xfrm>
              <a:off x="5726761" y="5233814"/>
              <a:ext cx="258763" cy="7937"/>
            </a:xfrm>
            <a:prstGeom prst="rect">
              <a:avLst/>
            </a:prstGeom>
            <a:solidFill>
              <a:srgbClr val="7474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0" name="Rectangle 112"/>
            <p:cNvSpPr>
              <a:spLocks noChangeArrowheads="1"/>
            </p:cNvSpPr>
            <p:nvPr/>
          </p:nvSpPr>
          <p:spPr bwMode="auto">
            <a:xfrm>
              <a:off x="5726761" y="5241751"/>
              <a:ext cx="258763" cy="9525"/>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 name="Rectangle 113"/>
            <p:cNvSpPr>
              <a:spLocks noChangeArrowheads="1"/>
            </p:cNvSpPr>
            <p:nvPr/>
          </p:nvSpPr>
          <p:spPr bwMode="auto">
            <a:xfrm>
              <a:off x="5726761" y="5251276"/>
              <a:ext cx="258763" cy="6350"/>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2" name="Rectangle 114"/>
            <p:cNvSpPr>
              <a:spLocks noChangeArrowheads="1"/>
            </p:cNvSpPr>
            <p:nvPr/>
          </p:nvSpPr>
          <p:spPr bwMode="auto">
            <a:xfrm>
              <a:off x="5726761" y="5257626"/>
              <a:ext cx="258763" cy="7938"/>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3" name="Rectangle 115"/>
            <p:cNvSpPr>
              <a:spLocks noChangeArrowheads="1"/>
            </p:cNvSpPr>
            <p:nvPr/>
          </p:nvSpPr>
          <p:spPr bwMode="auto">
            <a:xfrm>
              <a:off x="5726761" y="5265564"/>
              <a:ext cx="258763" cy="7937"/>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4" name="Rectangle 116"/>
            <p:cNvSpPr>
              <a:spLocks noChangeArrowheads="1"/>
            </p:cNvSpPr>
            <p:nvPr/>
          </p:nvSpPr>
          <p:spPr bwMode="auto">
            <a:xfrm>
              <a:off x="5726761" y="5273501"/>
              <a:ext cx="258763" cy="7938"/>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5" name="Rectangle 117"/>
            <p:cNvSpPr>
              <a:spLocks noChangeArrowheads="1"/>
            </p:cNvSpPr>
            <p:nvPr/>
          </p:nvSpPr>
          <p:spPr bwMode="auto">
            <a:xfrm>
              <a:off x="5726761" y="5281439"/>
              <a:ext cx="258763" cy="9525"/>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6" name="Rectangle 118"/>
            <p:cNvSpPr>
              <a:spLocks noChangeArrowheads="1"/>
            </p:cNvSpPr>
            <p:nvPr/>
          </p:nvSpPr>
          <p:spPr bwMode="auto">
            <a:xfrm>
              <a:off x="5726761" y="5290964"/>
              <a:ext cx="258763" cy="6350"/>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7" name="Rectangle 119"/>
            <p:cNvSpPr>
              <a:spLocks noChangeArrowheads="1"/>
            </p:cNvSpPr>
            <p:nvPr/>
          </p:nvSpPr>
          <p:spPr bwMode="auto">
            <a:xfrm>
              <a:off x="5726761" y="5297314"/>
              <a:ext cx="258763" cy="95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8" name="Rectangle 120"/>
            <p:cNvSpPr>
              <a:spLocks noChangeArrowheads="1"/>
            </p:cNvSpPr>
            <p:nvPr/>
          </p:nvSpPr>
          <p:spPr bwMode="auto">
            <a:xfrm>
              <a:off x="5726761" y="5306839"/>
              <a:ext cx="258763" cy="7937"/>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9" name="Rectangle 121"/>
            <p:cNvSpPr>
              <a:spLocks noChangeArrowheads="1"/>
            </p:cNvSpPr>
            <p:nvPr/>
          </p:nvSpPr>
          <p:spPr bwMode="auto">
            <a:xfrm>
              <a:off x="5726761" y="5314776"/>
              <a:ext cx="258763" cy="7938"/>
            </a:xfrm>
            <a:prstGeom prst="rect">
              <a:avLst/>
            </a:prstGeom>
            <a:solidFill>
              <a:srgbClr val="444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0" name="Rectangle 122"/>
            <p:cNvSpPr>
              <a:spLocks noChangeArrowheads="1"/>
            </p:cNvSpPr>
            <p:nvPr/>
          </p:nvSpPr>
          <p:spPr bwMode="auto">
            <a:xfrm>
              <a:off x="5726761" y="5322714"/>
              <a:ext cx="258763" cy="793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1" name="Rectangle 123"/>
            <p:cNvSpPr>
              <a:spLocks noChangeArrowheads="1"/>
            </p:cNvSpPr>
            <p:nvPr/>
          </p:nvSpPr>
          <p:spPr bwMode="auto">
            <a:xfrm>
              <a:off x="5726761" y="5330651"/>
              <a:ext cx="258763" cy="7938"/>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 name="Rectangle 124"/>
            <p:cNvSpPr>
              <a:spLocks noChangeArrowheads="1"/>
            </p:cNvSpPr>
            <p:nvPr/>
          </p:nvSpPr>
          <p:spPr bwMode="auto">
            <a:xfrm>
              <a:off x="5726761" y="5338589"/>
              <a:ext cx="258763" cy="15875"/>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3" name="Rectangle 125"/>
            <p:cNvSpPr>
              <a:spLocks noChangeArrowheads="1"/>
            </p:cNvSpPr>
            <p:nvPr/>
          </p:nvSpPr>
          <p:spPr bwMode="auto">
            <a:xfrm>
              <a:off x="5726761" y="5354464"/>
              <a:ext cx="258763" cy="7937"/>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4" name="Rectangle 126"/>
            <p:cNvSpPr>
              <a:spLocks noChangeArrowheads="1"/>
            </p:cNvSpPr>
            <p:nvPr/>
          </p:nvSpPr>
          <p:spPr bwMode="auto">
            <a:xfrm>
              <a:off x="5726761" y="5362401"/>
              <a:ext cx="258763" cy="79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5" name="Rectangle 127"/>
            <p:cNvSpPr>
              <a:spLocks noChangeArrowheads="1"/>
            </p:cNvSpPr>
            <p:nvPr/>
          </p:nvSpPr>
          <p:spPr bwMode="auto">
            <a:xfrm>
              <a:off x="5726761" y="5370339"/>
              <a:ext cx="258763" cy="7937"/>
            </a:xfrm>
            <a:prstGeom prst="rect">
              <a:avLst/>
            </a:prstGeom>
            <a:solidFill>
              <a:srgbClr val="444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6" name="Rectangle 128"/>
            <p:cNvSpPr>
              <a:spLocks noChangeArrowheads="1"/>
            </p:cNvSpPr>
            <p:nvPr/>
          </p:nvSpPr>
          <p:spPr bwMode="auto">
            <a:xfrm>
              <a:off x="5726761" y="5378276"/>
              <a:ext cx="258763" cy="7938"/>
            </a:xfrm>
            <a:prstGeom prst="rect">
              <a:avLst/>
            </a:prstGeom>
            <a:solidFill>
              <a:srgbClr val="4848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7" name="Rectangle 129"/>
            <p:cNvSpPr>
              <a:spLocks noChangeArrowheads="1"/>
            </p:cNvSpPr>
            <p:nvPr/>
          </p:nvSpPr>
          <p:spPr bwMode="auto">
            <a:xfrm>
              <a:off x="5726761" y="5386214"/>
              <a:ext cx="258763" cy="793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8" name="Rectangle 130"/>
            <p:cNvSpPr>
              <a:spLocks noChangeArrowheads="1"/>
            </p:cNvSpPr>
            <p:nvPr/>
          </p:nvSpPr>
          <p:spPr bwMode="auto">
            <a:xfrm>
              <a:off x="5726761" y="5394151"/>
              <a:ext cx="258763" cy="7938"/>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9" name="Rectangle 131"/>
            <p:cNvSpPr>
              <a:spLocks noChangeArrowheads="1"/>
            </p:cNvSpPr>
            <p:nvPr/>
          </p:nvSpPr>
          <p:spPr bwMode="auto">
            <a:xfrm>
              <a:off x="5726761" y="5402089"/>
              <a:ext cx="258763" cy="7937"/>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0" name="Rectangle 132"/>
            <p:cNvSpPr>
              <a:spLocks noChangeArrowheads="1"/>
            </p:cNvSpPr>
            <p:nvPr/>
          </p:nvSpPr>
          <p:spPr bwMode="auto">
            <a:xfrm>
              <a:off x="5726761" y="5410026"/>
              <a:ext cx="258763" cy="9525"/>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1" name="Rectangle 133"/>
            <p:cNvSpPr>
              <a:spLocks noChangeArrowheads="1"/>
            </p:cNvSpPr>
            <p:nvPr/>
          </p:nvSpPr>
          <p:spPr bwMode="auto">
            <a:xfrm>
              <a:off x="5726761" y="5419551"/>
              <a:ext cx="258763" cy="6350"/>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 name="Rectangle 134"/>
            <p:cNvSpPr>
              <a:spLocks noChangeArrowheads="1"/>
            </p:cNvSpPr>
            <p:nvPr/>
          </p:nvSpPr>
          <p:spPr bwMode="auto">
            <a:xfrm>
              <a:off x="5726761" y="5425901"/>
              <a:ext cx="258763" cy="9525"/>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3" name="Rectangle 135"/>
            <p:cNvSpPr>
              <a:spLocks noChangeArrowheads="1"/>
            </p:cNvSpPr>
            <p:nvPr/>
          </p:nvSpPr>
          <p:spPr bwMode="auto">
            <a:xfrm>
              <a:off x="5726761" y="5435426"/>
              <a:ext cx="258763" cy="6350"/>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4" name="Rectangle 136"/>
            <p:cNvSpPr>
              <a:spLocks noChangeArrowheads="1"/>
            </p:cNvSpPr>
            <p:nvPr/>
          </p:nvSpPr>
          <p:spPr bwMode="auto">
            <a:xfrm>
              <a:off x="5726761" y="5441776"/>
              <a:ext cx="258763" cy="9525"/>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5" name="Rectangle 137"/>
            <p:cNvSpPr>
              <a:spLocks noChangeArrowheads="1"/>
            </p:cNvSpPr>
            <p:nvPr/>
          </p:nvSpPr>
          <p:spPr bwMode="auto">
            <a:xfrm>
              <a:off x="5726761" y="5451301"/>
              <a:ext cx="258763" cy="7938"/>
            </a:xfrm>
            <a:prstGeom prst="rect">
              <a:avLst/>
            </a:prstGeom>
            <a:solidFill>
              <a:srgbClr val="7474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6" name="Rectangle 138"/>
            <p:cNvSpPr>
              <a:spLocks noChangeArrowheads="1"/>
            </p:cNvSpPr>
            <p:nvPr/>
          </p:nvSpPr>
          <p:spPr bwMode="auto">
            <a:xfrm>
              <a:off x="5726761" y="5459239"/>
              <a:ext cx="258763" cy="635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7" name="Rectangle 139"/>
            <p:cNvSpPr>
              <a:spLocks noChangeArrowheads="1"/>
            </p:cNvSpPr>
            <p:nvPr/>
          </p:nvSpPr>
          <p:spPr bwMode="auto">
            <a:xfrm>
              <a:off x="5726761" y="5465589"/>
              <a:ext cx="258763" cy="9525"/>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8" name="Rectangle 140"/>
            <p:cNvSpPr>
              <a:spLocks noChangeArrowheads="1"/>
            </p:cNvSpPr>
            <p:nvPr/>
          </p:nvSpPr>
          <p:spPr bwMode="auto">
            <a:xfrm>
              <a:off x="5726761" y="5475114"/>
              <a:ext cx="258763" cy="635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9" name="Rectangle 141"/>
            <p:cNvSpPr>
              <a:spLocks noChangeArrowheads="1"/>
            </p:cNvSpPr>
            <p:nvPr/>
          </p:nvSpPr>
          <p:spPr bwMode="auto">
            <a:xfrm>
              <a:off x="5726761" y="5481464"/>
              <a:ext cx="258763" cy="952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0" name="Rectangle 142"/>
            <p:cNvSpPr>
              <a:spLocks noChangeArrowheads="1"/>
            </p:cNvSpPr>
            <p:nvPr/>
          </p:nvSpPr>
          <p:spPr bwMode="auto">
            <a:xfrm>
              <a:off x="5726761" y="5490989"/>
              <a:ext cx="258763" cy="79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1" name="Rectangle 143"/>
            <p:cNvSpPr>
              <a:spLocks noChangeArrowheads="1"/>
            </p:cNvSpPr>
            <p:nvPr/>
          </p:nvSpPr>
          <p:spPr bwMode="auto">
            <a:xfrm>
              <a:off x="5726761" y="5498926"/>
              <a:ext cx="258763" cy="79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 name="Rectangle 144"/>
            <p:cNvSpPr>
              <a:spLocks noChangeArrowheads="1"/>
            </p:cNvSpPr>
            <p:nvPr/>
          </p:nvSpPr>
          <p:spPr bwMode="auto">
            <a:xfrm>
              <a:off x="5726761" y="5186189"/>
              <a:ext cx="258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3" name="Rectangle 145"/>
            <p:cNvSpPr>
              <a:spLocks noChangeArrowheads="1"/>
            </p:cNvSpPr>
            <p:nvPr/>
          </p:nvSpPr>
          <p:spPr bwMode="auto">
            <a:xfrm>
              <a:off x="6364936" y="5451301"/>
              <a:ext cx="254000" cy="15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4" name="Rectangle 146"/>
            <p:cNvSpPr>
              <a:spLocks noChangeArrowheads="1"/>
            </p:cNvSpPr>
            <p:nvPr/>
          </p:nvSpPr>
          <p:spPr bwMode="auto">
            <a:xfrm>
              <a:off x="6364936" y="5467176"/>
              <a:ext cx="254000" cy="15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5" name="Rectangle 147"/>
            <p:cNvSpPr>
              <a:spLocks noChangeArrowheads="1"/>
            </p:cNvSpPr>
            <p:nvPr/>
          </p:nvSpPr>
          <p:spPr bwMode="auto">
            <a:xfrm>
              <a:off x="6364936" y="5483051"/>
              <a:ext cx="254000" cy="952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6" name="Rectangle 148"/>
            <p:cNvSpPr>
              <a:spLocks noChangeArrowheads="1"/>
            </p:cNvSpPr>
            <p:nvPr/>
          </p:nvSpPr>
          <p:spPr bwMode="auto">
            <a:xfrm>
              <a:off x="6364936" y="5492576"/>
              <a:ext cx="254000" cy="14288"/>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7" name="Rectangle 149"/>
            <p:cNvSpPr>
              <a:spLocks noChangeArrowheads="1"/>
            </p:cNvSpPr>
            <p:nvPr/>
          </p:nvSpPr>
          <p:spPr bwMode="auto">
            <a:xfrm>
              <a:off x="6364936" y="5506864"/>
              <a:ext cx="254000" cy="9525"/>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8" name="Rectangle 150"/>
            <p:cNvSpPr>
              <a:spLocks noChangeArrowheads="1"/>
            </p:cNvSpPr>
            <p:nvPr/>
          </p:nvSpPr>
          <p:spPr bwMode="auto">
            <a:xfrm>
              <a:off x="6364936" y="5516389"/>
              <a:ext cx="254000" cy="6350"/>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9" name="Rectangle 151"/>
            <p:cNvSpPr>
              <a:spLocks noChangeArrowheads="1"/>
            </p:cNvSpPr>
            <p:nvPr/>
          </p:nvSpPr>
          <p:spPr bwMode="auto">
            <a:xfrm>
              <a:off x="6364936" y="5522739"/>
              <a:ext cx="254000" cy="95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0" name="Rectangle 152"/>
            <p:cNvSpPr>
              <a:spLocks noChangeArrowheads="1"/>
            </p:cNvSpPr>
            <p:nvPr/>
          </p:nvSpPr>
          <p:spPr bwMode="auto">
            <a:xfrm>
              <a:off x="6364936" y="5532264"/>
              <a:ext cx="254000" cy="7937"/>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1" name="Rectangle 153"/>
            <p:cNvSpPr>
              <a:spLocks noChangeArrowheads="1"/>
            </p:cNvSpPr>
            <p:nvPr/>
          </p:nvSpPr>
          <p:spPr bwMode="auto">
            <a:xfrm>
              <a:off x="6364936" y="5540201"/>
              <a:ext cx="254000" cy="7938"/>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 name="Rectangle 154"/>
            <p:cNvSpPr>
              <a:spLocks noChangeArrowheads="1"/>
            </p:cNvSpPr>
            <p:nvPr/>
          </p:nvSpPr>
          <p:spPr bwMode="auto">
            <a:xfrm>
              <a:off x="6364936" y="5548139"/>
              <a:ext cx="254000" cy="7937"/>
            </a:xfrm>
            <a:prstGeom prst="rect">
              <a:avLst/>
            </a:prstGeom>
            <a:solidFill>
              <a:srgbClr val="7474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3" name="Rectangle 155"/>
            <p:cNvSpPr>
              <a:spLocks noChangeArrowheads="1"/>
            </p:cNvSpPr>
            <p:nvPr/>
          </p:nvSpPr>
          <p:spPr bwMode="auto">
            <a:xfrm>
              <a:off x="6364936" y="5556076"/>
              <a:ext cx="254000" cy="7938"/>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4" name="Rectangle 156"/>
            <p:cNvSpPr>
              <a:spLocks noChangeArrowheads="1"/>
            </p:cNvSpPr>
            <p:nvPr/>
          </p:nvSpPr>
          <p:spPr bwMode="auto">
            <a:xfrm>
              <a:off x="6364936" y="5564014"/>
              <a:ext cx="254000" cy="7937"/>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5" name="Rectangle 157"/>
            <p:cNvSpPr>
              <a:spLocks noChangeArrowheads="1"/>
            </p:cNvSpPr>
            <p:nvPr/>
          </p:nvSpPr>
          <p:spPr bwMode="auto">
            <a:xfrm>
              <a:off x="6364936" y="5571951"/>
              <a:ext cx="254000" cy="7938"/>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6" name="Rectangle 158"/>
            <p:cNvSpPr>
              <a:spLocks noChangeArrowheads="1"/>
            </p:cNvSpPr>
            <p:nvPr/>
          </p:nvSpPr>
          <p:spPr bwMode="auto">
            <a:xfrm>
              <a:off x="6364936" y="5579889"/>
              <a:ext cx="254000" cy="7937"/>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7" name="Rectangle 159"/>
            <p:cNvSpPr>
              <a:spLocks noChangeArrowheads="1"/>
            </p:cNvSpPr>
            <p:nvPr/>
          </p:nvSpPr>
          <p:spPr bwMode="auto">
            <a:xfrm>
              <a:off x="6364936" y="5587826"/>
              <a:ext cx="254000" cy="7938"/>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8" name="Rectangle 160"/>
            <p:cNvSpPr>
              <a:spLocks noChangeArrowheads="1"/>
            </p:cNvSpPr>
            <p:nvPr/>
          </p:nvSpPr>
          <p:spPr bwMode="auto">
            <a:xfrm>
              <a:off x="6364936" y="5595764"/>
              <a:ext cx="254000" cy="952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9" name="Rectangle 161"/>
            <p:cNvSpPr>
              <a:spLocks noChangeArrowheads="1"/>
            </p:cNvSpPr>
            <p:nvPr/>
          </p:nvSpPr>
          <p:spPr bwMode="auto">
            <a:xfrm>
              <a:off x="6364936" y="5605289"/>
              <a:ext cx="254000" cy="6350"/>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0" name="Rectangle 162"/>
            <p:cNvSpPr>
              <a:spLocks noChangeArrowheads="1"/>
            </p:cNvSpPr>
            <p:nvPr/>
          </p:nvSpPr>
          <p:spPr bwMode="auto">
            <a:xfrm>
              <a:off x="6364936" y="5611639"/>
              <a:ext cx="254000" cy="9525"/>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1" name="Rectangle 163"/>
            <p:cNvSpPr>
              <a:spLocks noChangeArrowheads="1"/>
            </p:cNvSpPr>
            <p:nvPr/>
          </p:nvSpPr>
          <p:spPr bwMode="auto">
            <a:xfrm>
              <a:off x="6364936" y="5621164"/>
              <a:ext cx="254000" cy="635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 name="Rectangle 164"/>
            <p:cNvSpPr>
              <a:spLocks noChangeArrowheads="1"/>
            </p:cNvSpPr>
            <p:nvPr/>
          </p:nvSpPr>
          <p:spPr bwMode="auto">
            <a:xfrm>
              <a:off x="6364936" y="5627514"/>
              <a:ext cx="254000" cy="7937"/>
            </a:xfrm>
            <a:prstGeom prst="rect">
              <a:avLst/>
            </a:pr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 name="Rectangle 165"/>
            <p:cNvSpPr>
              <a:spLocks noChangeArrowheads="1"/>
            </p:cNvSpPr>
            <p:nvPr/>
          </p:nvSpPr>
          <p:spPr bwMode="auto">
            <a:xfrm>
              <a:off x="6364936" y="5635451"/>
              <a:ext cx="254000" cy="9525"/>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4" name="Rectangle 166"/>
            <p:cNvSpPr>
              <a:spLocks noChangeArrowheads="1"/>
            </p:cNvSpPr>
            <p:nvPr/>
          </p:nvSpPr>
          <p:spPr bwMode="auto">
            <a:xfrm>
              <a:off x="6364936" y="5644976"/>
              <a:ext cx="254000" cy="6350"/>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5" name="Rectangle 167"/>
            <p:cNvSpPr>
              <a:spLocks noChangeArrowheads="1"/>
            </p:cNvSpPr>
            <p:nvPr/>
          </p:nvSpPr>
          <p:spPr bwMode="auto">
            <a:xfrm>
              <a:off x="6364936" y="5651326"/>
              <a:ext cx="254000" cy="9525"/>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6" name="Rectangle 168"/>
            <p:cNvSpPr>
              <a:spLocks noChangeArrowheads="1"/>
            </p:cNvSpPr>
            <p:nvPr/>
          </p:nvSpPr>
          <p:spPr bwMode="auto">
            <a:xfrm>
              <a:off x="6364936" y="5660851"/>
              <a:ext cx="254000" cy="79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7" name="Rectangle 169"/>
            <p:cNvSpPr>
              <a:spLocks noChangeArrowheads="1"/>
            </p:cNvSpPr>
            <p:nvPr/>
          </p:nvSpPr>
          <p:spPr bwMode="auto">
            <a:xfrm>
              <a:off x="6364936" y="5668789"/>
              <a:ext cx="254000" cy="793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8" name="Rectangle 170"/>
            <p:cNvSpPr>
              <a:spLocks noChangeArrowheads="1"/>
            </p:cNvSpPr>
            <p:nvPr/>
          </p:nvSpPr>
          <p:spPr bwMode="auto">
            <a:xfrm>
              <a:off x="6364936" y="5676726"/>
              <a:ext cx="254000" cy="7938"/>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9" name="Rectangle 171"/>
            <p:cNvSpPr>
              <a:spLocks noChangeArrowheads="1"/>
            </p:cNvSpPr>
            <p:nvPr/>
          </p:nvSpPr>
          <p:spPr bwMode="auto">
            <a:xfrm>
              <a:off x="6364936" y="5684664"/>
              <a:ext cx="254000" cy="7937"/>
            </a:xfrm>
            <a:prstGeom prst="rect">
              <a:avLst/>
            </a:prstGeom>
            <a:solidFill>
              <a:srgbClr val="47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0" name="Rectangle 172"/>
            <p:cNvSpPr>
              <a:spLocks noChangeArrowheads="1"/>
            </p:cNvSpPr>
            <p:nvPr/>
          </p:nvSpPr>
          <p:spPr bwMode="auto">
            <a:xfrm>
              <a:off x="6364936" y="5692601"/>
              <a:ext cx="254000" cy="7938"/>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1" name="Rectangle 173"/>
            <p:cNvSpPr>
              <a:spLocks noChangeArrowheads="1"/>
            </p:cNvSpPr>
            <p:nvPr/>
          </p:nvSpPr>
          <p:spPr bwMode="auto">
            <a:xfrm>
              <a:off x="6364936" y="5700539"/>
              <a:ext cx="254000" cy="7937"/>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2" name="Rectangle 174"/>
            <p:cNvSpPr>
              <a:spLocks noChangeArrowheads="1"/>
            </p:cNvSpPr>
            <p:nvPr/>
          </p:nvSpPr>
          <p:spPr bwMode="auto">
            <a:xfrm>
              <a:off x="6364936" y="5708476"/>
              <a:ext cx="254000" cy="7938"/>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 name="Rectangle 175"/>
            <p:cNvSpPr>
              <a:spLocks noChangeArrowheads="1"/>
            </p:cNvSpPr>
            <p:nvPr/>
          </p:nvSpPr>
          <p:spPr bwMode="auto">
            <a:xfrm>
              <a:off x="6364936" y="5716414"/>
              <a:ext cx="254000" cy="793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4" name="Rectangle 176"/>
            <p:cNvSpPr>
              <a:spLocks noChangeArrowheads="1"/>
            </p:cNvSpPr>
            <p:nvPr/>
          </p:nvSpPr>
          <p:spPr bwMode="auto">
            <a:xfrm>
              <a:off x="6364936" y="5724351"/>
              <a:ext cx="254000" cy="793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5" name="Rectangle 177"/>
            <p:cNvSpPr>
              <a:spLocks noChangeArrowheads="1"/>
            </p:cNvSpPr>
            <p:nvPr/>
          </p:nvSpPr>
          <p:spPr bwMode="auto">
            <a:xfrm>
              <a:off x="6364936" y="5732289"/>
              <a:ext cx="254000" cy="7937"/>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6" name="Rectangle 178"/>
            <p:cNvSpPr>
              <a:spLocks noChangeArrowheads="1"/>
            </p:cNvSpPr>
            <p:nvPr/>
          </p:nvSpPr>
          <p:spPr bwMode="auto">
            <a:xfrm>
              <a:off x="6364936" y="5740226"/>
              <a:ext cx="254000" cy="7938"/>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7" name="Rectangle 179"/>
            <p:cNvSpPr>
              <a:spLocks noChangeArrowheads="1"/>
            </p:cNvSpPr>
            <p:nvPr/>
          </p:nvSpPr>
          <p:spPr bwMode="auto">
            <a:xfrm>
              <a:off x="6364936" y="5748164"/>
              <a:ext cx="254000" cy="15875"/>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8" name="Rectangle 180"/>
            <p:cNvSpPr>
              <a:spLocks noChangeArrowheads="1"/>
            </p:cNvSpPr>
            <p:nvPr/>
          </p:nvSpPr>
          <p:spPr bwMode="auto">
            <a:xfrm>
              <a:off x="6364936" y="5764039"/>
              <a:ext cx="254000" cy="9525"/>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9" name="Rectangle 181"/>
            <p:cNvSpPr>
              <a:spLocks noChangeArrowheads="1"/>
            </p:cNvSpPr>
            <p:nvPr/>
          </p:nvSpPr>
          <p:spPr bwMode="auto">
            <a:xfrm>
              <a:off x="6364936" y="5773564"/>
              <a:ext cx="254000" cy="6350"/>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0" name="Rectangle 182"/>
            <p:cNvSpPr>
              <a:spLocks noChangeArrowheads="1"/>
            </p:cNvSpPr>
            <p:nvPr/>
          </p:nvSpPr>
          <p:spPr bwMode="auto">
            <a:xfrm>
              <a:off x="6364936" y="5779914"/>
              <a:ext cx="254000" cy="95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1" name="Rectangle 183"/>
            <p:cNvSpPr>
              <a:spLocks noChangeArrowheads="1"/>
            </p:cNvSpPr>
            <p:nvPr/>
          </p:nvSpPr>
          <p:spPr bwMode="auto">
            <a:xfrm>
              <a:off x="6364936" y="5789439"/>
              <a:ext cx="254000" cy="63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2" name="Rectangle 184"/>
            <p:cNvSpPr>
              <a:spLocks noChangeArrowheads="1"/>
            </p:cNvSpPr>
            <p:nvPr/>
          </p:nvSpPr>
          <p:spPr bwMode="auto">
            <a:xfrm>
              <a:off x="6364936" y="5795789"/>
              <a:ext cx="254000" cy="9525"/>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 name="Rectangle 185"/>
            <p:cNvSpPr>
              <a:spLocks noChangeArrowheads="1"/>
            </p:cNvSpPr>
            <p:nvPr/>
          </p:nvSpPr>
          <p:spPr bwMode="auto">
            <a:xfrm>
              <a:off x="6364936" y="5805314"/>
              <a:ext cx="254000" cy="7937"/>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4" name="Rectangle 186"/>
            <p:cNvSpPr>
              <a:spLocks noChangeArrowheads="1"/>
            </p:cNvSpPr>
            <p:nvPr/>
          </p:nvSpPr>
          <p:spPr bwMode="auto">
            <a:xfrm>
              <a:off x="6364936" y="5813251"/>
              <a:ext cx="254000" cy="7938"/>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5" name="Rectangle 187"/>
            <p:cNvSpPr>
              <a:spLocks noChangeArrowheads="1"/>
            </p:cNvSpPr>
            <p:nvPr/>
          </p:nvSpPr>
          <p:spPr bwMode="auto">
            <a:xfrm>
              <a:off x="6364936" y="5821189"/>
              <a:ext cx="254000" cy="7937"/>
            </a:xfrm>
            <a:prstGeom prst="rect">
              <a:avLst/>
            </a:prstGeom>
            <a:solidFill>
              <a:srgbClr val="47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6" name="Rectangle 188"/>
            <p:cNvSpPr>
              <a:spLocks noChangeArrowheads="1"/>
            </p:cNvSpPr>
            <p:nvPr/>
          </p:nvSpPr>
          <p:spPr bwMode="auto">
            <a:xfrm>
              <a:off x="6364936" y="5829126"/>
              <a:ext cx="254000" cy="6350"/>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7" name="Rectangle 189"/>
            <p:cNvSpPr>
              <a:spLocks noChangeArrowheads="1"/>
            </p:cNvSpPr>
            <p:nvPr/>
          </p:nvSpPr>
          <p:spPr bwMode="auto">
            <a:xfrm>
              <a:off x="6364936" y="5835476"/>
              <a:ext cx="254000" cy="95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8" name="Rectangle 190"/>
            <p:cNvSpPr>
              <a:spLocks noChangeArrowheads="1"/>
            </p:cNvSpPr>
            <p:nvPr/>
          </p:nvSpPr>
          <p:spPr bwMode="auto">
            <a:xfrm>
              <a:off x="6364936" y="5845001"/>
              <a:ext cx="254000" cy="79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9" name="Rectangle 191"/>
            <p:cNvSpPr>
              <a:spLocks noChangeArrowheads="1"/>
            </p:cNvSpPr>
            <p:nvPr/>
          </p:nvSpPr>
          <p:spPr bwMode="auto">
            <a:xfrm>
              <a:off x="6364936" y="5852939"/>
              <a:ext cx="254000" cy="7937"/>
            </a:xfrm>
            <a:prstGeom prst="rect">
              <a:avLst/>
            </a:prstGeom>
            <a:solidFill>
              <a:srgbClr val="52525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0" name="Rectangle 192"/>
            <p:cNvSpPr>
              <a:spLocks noChangeArrowheads="1"/>
            </p:cNvSpPr>
            <p:nvPr/>
          </p:nvSpPr>
          <p:spPr bwMode="auto">
            <a:xfrm>
              <a:off x="6364936" y="5860876"/>
              <a:ext cx="254000" cy="7938"/>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1" name="Rectangle 193"/>
            <p:cNvSpPr>
              <a:spLocks noChangeArrowheads="1"/>
            </p:cNvSpPr>
            <p:nvPr/>
          </p:nvSpPr>
          <p:spPr bwMode="auto">
            <a:xfrm>
              <a:off x="6364936" y="5868814"/>
              <a:ext cx="254000" cy="7937"/>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2" name="Rectangle 194"/>
            <p:cNvSpPr>
              <a:spLocks noChangeArrowheads="1"/>
            </p:cNvSpPr>
            <p:nvPr/>
          </p:nvSpPr>
          <p:spPr bwMode="auto">
            <a:xfrm>
              <a:off x="6364936" y="5876751"/>
              <a:ext cx="254000" cy="7938"/>
            </a:xfrm>
            <a:prstGeom prst="rect">
              <a:avLst/>
            </a:pr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 name="Rectangle 195"/>
            <p:cNvSpPr>
              <a:spLocks noChangeArrowheads="1"/>
            </p:cNvSpPr>
            <p:nvPr/>
          </p:nvSpPr>
          <p:spPr bwMode="auto">
            <a:xfrm>
              <a:off x="6364936" y="5884689"/>
              <a:ext cx="254000" cy="7937"/>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4" name="Rectangle 196"/>
            <p:cNvSpPr>
              <a:spLocks noChangeArrowheads="1"/>
            </p:cNvSpPr>
            <p:nvPr/>
          </p:nvSpPr>
          <p:spPr bwMode="auto">
            <a:xfrm>
              <a:off x="6364936" y="5892626"/>
              <a:ext cx="254000" cy="793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5" name="Rectangle 197"/>
            <p:cNvSpPr>
              <a:spLocks noChangeArrowheads="1"/>
            </p:cNvSpPr>
            <p:nvPr/>
          </p:nvSpPr>
          <p:spPr bwMode="auto">
            <a:xfrm>
              <a:off x="6364936" y="5900564"/>
              <a:ext cx="254000" cy="7937"/>
            </a:xfrm>
            <a:prstGeom prst="rect">
              <a:avLst/>
            </a:prstGeom>
            <a:solidFill>
              <a:srgbClr val="6363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6" name="Rectangle 198"/>
            <p:cNvSpPr>
              <a:spLocks noChangeArrowheads="1"/>
            </p:cNvSpPr>
            <p:nvPr/>
          </p:nvSpPr>
          <p:spPr bwMode="auto">
            <a:xfrm>
              <a:off x="6364936" y="5908501"/>
              <a:ext cx="254000" cy="952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7" name="Rectangle 199"/>
            <p:cNvSpPr>
              <a:spLocks noChangeArrowheads="1"/>
            </p:cNvSpPr>
            <p:nvPr/>
          </p:nvSpPr>
          <p:spPr bwMode="auto">
            <a:xfrm>
              <a:off x="6364936" y="5918026"/>
              <a:ext cx="254000" cy="6350"/>
            </a:xfrm>
            <a:prstGeom prst="rect">
              <a:avLst/>
            </a:pr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8" name="Rectangle 200"/>
            <p:cNvSpPr>
              <a:spLocks noChangeArrowheads="1"/>
            </p:cNvSpPr>
            <p:nvPr/>
          </p:nvSpPr>
          <p:spPr bwMode="auto">
            <a:xfrm>
              <a:off x="6364936" y="5924376"/>
              <a:ext cx="254000" cy="9525"/>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9" name="Rectangle 201"/>
            <p:cNvSpPr>
              <a:spLocks noChangeArrowheads="1"/>
            </p:cNvSpPr>
            <p:nvPr/>
          </p:nvSpPr>
          <p:spPr bwMode="auto">
            <a:xfrm>
              <a:off x="6364936" y="5933901"/>
              <a:ext cx="254000" cy="6350"/>
            </a:xfrm>
            <a:prstGeom prst="rect">
              <a:avLst/>
            </a:prstGeom>
            <a:solidFill>
              <a:srgbClr val="6E6E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0" name="Rectangle 202"/>
            <p:cNvSpPr>
              <a:spLocks noChangeArrowheads="1"/>
            </p:cNvSpPr>
            <p:nvPr/>
          </p:nvSpPr>
          <p:spPr bwMode="auto">
            <a:xfrm>
              <a:off x="6364936" y="5940251"/>
              <a:ext cx="254000" cy="95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1" name="Rectangle 203"/>
            <p:cNvSpPr>
              <a:spLocks noChangeArrowheads="1"/>
            </p:cNvSpPr>
            <p:nvPr/>
          </p:nvSpPr>
          <p:spPr bwMode="auto">
            <a:xfrm>
              <a:off x="6364936" y="5949776"/>
              <a:ext cx="254000" cy="7938"/>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2" name="Rectangle 204"/>
            <p:cNvSpPr>
              <a:spLocks noChangeArrowheads="1"/>
            </p:cNvSpPr>
            <p:nvPr/>
          </p:nvSpPr>
          <p:spPr bwMode="auto">
            <a:xfrm>
              <a:off x="6364936" y="5957714"/>
              <a:ext cx="254000" cy="6350"/>
            </a:xfrm>
            <a:prstGeom prst="rect">
              <a:avLst/>
            </a:prstGeom>
            <a:solidFill>
              <a:srgbClr val="7474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 name="Rectangle 205"/>
            <p:cNvSpPr>
              <a:spLocks noChangeArrowheads="1"/>
            </p:cNvSpPr>
            <p:nvPr/>
          </p:nvSpPr>
          <p:spPr bwMode="auto">
            <a:xfrm>
              <a:off x="6364936" y="5964064"/>
              <a:ext cx="254000" cy="9525"/>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4" name="Rectangle 206"/>
            <p:cNvSpPr>
              <a:spLocks noChangeArrowheads="1"/>
            </p:cNvSpPr>
            <p:nvPr/>
          </p:nvSpPr>
          <p:spPr bwMode="auto">
            <a:xfrm>
              <a:off x="6364936" y="5973589"/>
              <a:ext cx="254000" cy="635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5" name="Rectangle 207"/>
            <p:cNvSpPr>
              <a:spLocks noChangeArrowheads="1"/>
            </p:cNvSpPr>
            <p:nvPr/>
          </p:nvSpPr>
          <p:spPr bwMode="auto">
            <a:xfrm>
              <a:off x="6364936" y="5979939"/>
              <a:ext cx="254000" cy="95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6" name="Rectangle 208"/>
            <p:cNvSpPr>
              <a:spLocks noChangeArrowheads="1"/>
            </p:cNvSpPr>
            <p:nvPr/>
          </p:nvSpPr>
          <p:spPr bwMode="auto">
            <a:xfrm>
              <a:off x="6364936" y="5989464"/>
              <a:ext cx="254000" cy="7937"/>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7" name="Rectangle 209"/>
            <p:cNvSpPr>
              <a:spLocks noChangeArrowheads="1"/>
            </p:cNvSpPr>
            <p:nvPr/>
          </p:nvSpPr>
          <p:spPr bwMode="auto">
            <a:xfrm>
              <a:off x="6364936" y="5997401"/>
              <a:ext cx="254000" cy="7938"/>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8" name="Rectangle 210"/>
            <p:cNvSpPr>
              <a:spLocks noChangeArrowheads="1"/>
            </p:cNvSpPr>
            <p:nvPr/>
          </p:nvSpPr>
          <p:spPr bwMode="auto">
            <a:xfrm>
              <a:off x="6364936" y="6005339"/>
              <a:ext cx="254000" cy="15875"/>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9" name="Rectangle 211"/>
            <p:cNvSpPr>
              <a:spLocks noChangeArrowheads="1"/>
            </p:cNvSpPr>
            <p:nvPr/>
          </p:nvSpPr>
          <p:spPr bwMode="auto">
            <a:xfrm>
              <a:off x="6364936" y="6021214"/>
              <a:ext cx="254000" cy="793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0" name="Rectangle 212"/>
            <p:cNvSpPr>
              <a:spLocks noChangeArrowheads="1"/>
            </p:cNvSpPr>
            <p:nvPr/>
          </p:nvSpPr>
          <p:spPr bwMode="auto">
            <a:xfrm>
              <a:off x="6364936" y="6029151"/>
              <a:ext cx="254000" cy="15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1" name="Rectangle 213"/>
            <p:cNvSpPr>
              <a:spLocks noChangeArrowheads="1"/>
            </p:cNvSpPr>
            <p:nvPr/>
          </p:nvSpPr>
          <p:spPr bwMode="auto">
            <a:xfrm>
              <a:off x="6364936" y="6045026"/>
              <a:ext cx="254000" cy="174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2" name="Rectangle 214"/>
            <p:cNvSpPr>
              <a:spLocks noChangeArrowheads="1"/>
            </p:cNvSpPr>
            <p:nvPr/>
          </p:nvSpPr>
          <p:spPr bwMode="auto">
            <a:xfrm>
              <a:off x="6364936" y="5451301"/>
              <a:ext cx="254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3" name="Rectangle 215"/>
            <p:cNvSpPr>
              <a:spLocks noChangeArrowheads="1"/>
            </p:cNvSpPr>
            <p:nvPr/>
          </p:nvSpPr>
          <p:spPr bwMode="auto">
            <a:xfrm>
              <a:off x="5086999" y="3736801"/>
              <a:ext cx="260350" cy="15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 name="Rectangle 216"/>
            <p:cNvSpPr>
              <a:spLocks noChangeArrowheads="1"/>
            </p:cNvSpPr>
            <p:nvPr/>
          </p:nvSpPr>
          <p:spPr bwMode="auto">
            <a:xfrm>
              <a:off x="5086999" y="3752676"/>
              <a:ext cx="260350" cy="333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5" name="Rectangle 217"/>
            <p:cNvSpPr>
              <a:spLocks noChangeArrowheads="1"/>
            </p:cNvSpPr>
            <p:nvPr/>
          </p:nvSpPr>
          <p:spPr bwMode="auto">
            <a:xfrm>
              <a:off x="5086999" y="3786014"/>
              <a:ext cx="260350" cy="6350"/>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6" name="Rectangle 218"/>
            <p:cNvSpPr>
              <a:spLocks noChangeArrowheads="1"/>
            </p:cNvSpPr>
            <p:nvPr/>
          </p:nvSpPr>
          <p:spPr bwMode="auto">
            <a:xfrm>
              <a:off x="5086999" y="3792364"/>
              <a:ext cx="260350" cy="15875"/>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7" name="Rectangle 219"/>
            <p:cNvSpPr>
              <a:spLocks noChangeArrowheads="1"/>
            </p:cNvSpPr>
            <p:nvPr/>
          </p:nvSpPr>
          <p:spPr bwMode="auto">
            <a:xfrm>
              <a:off x="5086999" y="3808239"/>
              <a:ext cx="260350" cy="17462"/>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8" name="Rectangle 220"/>
            <p:cNvSpPr>
              <a:spLocks noChangeArrowheads="1"/>
            </p:cNvSpPr>
            <p:nvPr/>
          </p:nvSpPr>
          <p:spPr bwMode="auto">
            <a:xfrm>
              <a:off x="5086999" y="3825701"/>
              <a:ext cx="260350" cy="6350"/>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9" name="Rectangle 221"/>
            <p:cNvSpPr>
              <a:spLocks noChangeArrowheads="1"/>
            </p:cNvSpPr>
            <p:nvPr/>
          </p:nvSpPr>
          <p:spPr bwMode="auto">
            <a:xfrm>
              <a:off x="5086999" y="3832051"/>
              <a:ext cx="260350" cy="9525"/>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0" name="Rectangle 222"/>
            <p:cNvSpPr>
              <a:spLocks noChangeArrowheads="1"/>
            </p:cNvSpPr>
            <p:nvPr/>
          </p:nvSpPr>
          <p:spPr bwMode="auto">
            <a:xfrm>
              <a:off x="5086999" y="3841576"/>
              <a:ext cx="260350" cy="7938"/>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1" name="Rectangle 223"/>
            <p:cNvSpPr>
              <a:spLocks noChangeArrowheads="1"/>
            </p:cNvSpPr>
            <p:nvPr/>
          </p:nvSpPr>
          <p:spPr bwMode="auto">
            <a:xfrm>
              <a:off x="5086999" y="3849514"/>
              <a:ext cx="260350" cy="7937"/>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2" name="Rectangle 224"/>
            <p:cNvSpPr>
              <a:spLocks noChangeArrowheads="1"/>
            </p:cNvSpPr>
            <p:nvPr/>
          </p:nvSpPr>
          <p:spPr bwMode="auto">
            <a:xfrm>
              <a:off x="5086999" y="3857451"/>
              <a:ext cx="260350" cy="7938"/>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3" name="Rectangle 225"/>
            <p:cNvSpPr>
              <a:spLocks noChangeArrowheads="1"/>
            </p:cNvSpPr>
            <p:nvPr/>
          </p:nvSpPr>
          <p:spPr bwMode="auto">
            <a:xfrm>
              <a:off x="5086999" y="3865389"/>
              <a:ext cx="260350" cy="7937"/>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 name="Rectangle 226"/>
            <p:cNvSpPr>
              <a:spLocks noChangeArrowheads="1"/>
            </p:cNvSpPr>
            <p:nvPr/>
          </p:nvSpPr>
          <p:spPr bwMode="auto">
            <a:xfrm>
              <a:off x="5086999" y="3873326"/>
              <a:ext cx="260350" cy="79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5" name="Rectangle 227"/>
            <p:cNvSpPr>
              <a:spLocks noChangeArrowheads="1"/>
            </p:cNvSpPr>
            <p:nvPr/>
          </p:nvSpPr>
          <p:spPr bwMode="auto">
            <a:xfrm>
              <a:off x="5086999" y="3881264"/>
              <a:ext cx="260350" cy="7937"/>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6" name="Rectangle 228"/>
            <p:cNvSpPr>
              <a:spLocks noChangeArrowheads="1"/>
            </p:cNvSpPr>
            <p:nvPr/>
          </p:nvSpPr>
          <p:spPr bwMode="auto">
            <a:xfrm>
              <a:off x="5086999" y="3889201"/>
              <a:ext cx="260350" cy="7938"/>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7" name="Rectangle 229"/>
            <p:cNvSpPr>
              <a:spLocks noChangeArrowheads="1"/>
            </p:cNvSpPr>
            <p:nvPr/>
          </p:nvSpPr>
          <p:spPr bwMode="auto">
            <a:xfrm>
              <a:off x="5086999" y="3897139"/>
              <a:ext cx="260350" cy="7937"/>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8" name="Rectangle 230"/>
            <p:cNvSpPr>
              <a:spLocks noChangeArrowheads="1"/>
            </p:cNvSpPr>
            <p:nvPr/>
          </p:nvSpPr>
          <p:spPr bwMode="auto">
            <a:xfrm>
              <a:off x="5086999" y="3905076"/>
              <a:ext cx="260350" cy="7938"/>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9" name="Rectangle 231"/>
            <p:cNvSpPr>
              <a:spLocks noChangeArrowheads="1"/>
            </p:cNvSpPr>
            <p:nvPr/>
          </p:nvSpPr>
          <p:spPr bwMode="auto">
            <a:xfrm>
              <a:off x="5086999" y="3913014"/>
              <a:ext cx="260350" cy="7937"/>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0" name="Rectangle 232"/>
            <p:cNvSpPr>
              <a:spLocks noChangeArrowheads="1"/>
            </p:cNvSpPr>
            <p:nvPr/>
          </p:nvSpPr>
          <p:spPr bwMode="auto">
            <a:xfrm>
              <a:off x="5086999" y="3920951"/>
              <a:ext cx="260350" cy="9525"/>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1" name="Rectangle 233"/>
            <p:cNvSpPr>
              <a:spLocks noChangeArrowheads="1"/>
            </p:cNvSpPr>
            <p:nvPr/>
          </p:nvSpPr>
          <p:spPr bwMode="auto">
            <a:xfrm>
              <a:off x="5086999" y="3930476"/>
              <a:ext cx="260350" cy="6350"/>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2" name="Rectangle 234"/>
            <p:cNvSpPr>
              <a:spLocks noChangeArrowheads="1"/>
            </p:cNvSpPr>
            <p:nvPr/>
          </p:nvSpPr>
          <p:spPr bwMode="auto">
            <a:xfrm>
              <a:off x="5086999" y="3936826"/>
              <a:ext cx="260350" cy="952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3" name="Rectangle 235"/>
            <p:cNvSpPr>
              <a:spLocks noChangeArrowheads="1"/>
            </p:cNvSpPr>
            <p:nvPr/>
          </p:nvSpPr>
          <p:spPr bwMode="auto">
            <a:xfrm>
              <a:off x="5086999" y="3946351"/>
              <a:ext cx="260350" cy="7938"/>
            </a:xfrm>
            <a:prstGeom prst="rect">
              <a:avLst/>
            </a:prstGeom>
            <a:solidFill>
              <a:srgbClr val="6464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 name="Rectangle 236"/>
            <p:cNvSpPr>
              <a:spLocks noChangeArrowheads="1"/>
            </p:cNvSpPr>
            <p:nvPr/>
          </p:nvSpPr>
          <p:spPr bwMode="auto">
            <a:xfrm>
              <a:off x="5086999" y="3954289"/>
              <a:ext cx="260350" cy="6350"/>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5" name="Rectangle 237"/>
            <p:cNvSpPr>
              <a:spLocks noChangeArrowheads="1"/>
            </p:cNvSpPr>
            <p:nvPr/>
          </p:nvSpPr>
          <p:spPr bwMode="auto">
            <a:xfrm>
              <a:off x="5086999" y="3960639"/>
              <a:ext cx="260350" cy="952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6" name="Rectangle 238"/>
            <p:cNvSpPr>
              <a:spLocks noChangeArrowheads="1"/>
            </p:cNvSpPr>
            <p:nvPr/>
          </p:nvSpPr>
          <p:spPr bwMode="auto">
            <a:xfrm>
              <a:off x="5086999" y="3970164"/>
              <a:ext cx="260350" cy="6350"/>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7" name="Rectangle 239"/>
            <p:cNvSpPr>
              <a:spLocks noChangeArrowheads="1"/>
            </p:cNvSpPr>
            <p:nvPr/>
          </p:nvSpPr>
          <p:spPr bwMode="auto">
            <a:xfrm>
              <a:off x="5086999" y="3976514"/>
              <a:ext cx="260350" cy="9525"/>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8" name="Rectangle 240"/>
            <p:cNvSpPr>
              <a:spLocks noChangeArrowheads="1"/>
            </p:cNvSpPr>
            <p:nvPr/>
          </p:nvSpPr>
          <p:spPr bwMode="auto">
            <a:xfrm>
              <a:off x="5086999" y="3986039"/>
              <a:ext cx="260350" cy="7937"/>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9" name="Rectangle 241"/>
            <p:cNvSpPr>
              <a:spLocks noChangeArrowheads="1"/>
            </p:cNvSpPr>
            <p:nvPr/>
          </p:nvSpPr>
          <p:spPr bwMode="auto">
            <a:xfrm>
              <a:off x="5086999" y="3993976"/>
              <a:ext cx="260350" cy="7938"/>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0" name="Rectangle 242"/>
            <p:cNvSpPr>
              <a:spLocks noChangeArrowheads="1"/>
            </p:cNvSpPr>
            <p:nvPr/>
          </p:nvSpPr>
          <p:spPr bwMode="auto">
            <a:xfrm>
              <a:off x="5086999" y="4001914"/>
              <a:ext cx="260350" cy="7937"/>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1" name="Rectangle 243"/>
            <p:cNvSpPr>
              <a:spLocks noChangeArrowheads="1"/>
            </p:cNvSpPr>
            <p:nvPr/>
          </p:nvSpPr>
          <p:spPr bwMode="auto">
            <a:xfrm>
              <a:off x="5086999" y="4009851"/>
              <a:ext cx="260350" cy="7938"/>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2" name="Rectangle 244"/>
            <p:cNvSpPr>
              <a:spLocks noChangeArrowheads="1"/>
            </p:cNvSpPr>
            <p:nvPr/>
          </p:nvSpPr>
          <p:spPr bwMode="auto">
            <a:xfrm>
              <a:off x="5086999" y="4017789"/>
              <a:ext cx="260350" cy="7937"/>
            </a:xfrm>
            <a:prstGeom prst="rect">
              <a:avLst/>
            </a:prstGeom>
            <a:solidFill>
              <a:srgbClr val="5151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3" name="Rectangle 245"/>
            <p:cNvSpPr>
              <a:spLocks noChangeArrowheads="1"/>
            </p:cNvSpPr>
            <p:nvPr/>
          </p:nvSpPr>
          <p:spPr bwMode="auto">
            <a:xfrm>
              <a:off x="5086999" y="4025726"/>
              <a:ext cx="260350" cy="79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 name="Rectangle 246"/>
            <p:cNvSpPr>
              <a:spLocks noChangeArrowheads="1"/>
            </p:cNvSpPr>
            <p:nvPr/>
          </p:nvSpPr>
          <p:spPr bwMode="auto">
            <a:xfrm>
              <a:off x="5086999" y="4033664"/>
              <a:ext cx="260350" cy="793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5" name="Rectangle 247"/>
            <p:cNvSpPr>
              <a:spLocks noChangeArrowheads="1"/>
            </p:cNvSpPr>
            <p:nvPr/>
          </p:nvSpPr>
          <p:spPr bwMode="auto">
            <a:xfrm>
              <a:off x="5086999" y="4041601"/>
              <a:ext cx="260350" cy="7938"/>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6" name="Rectangle 248"/>
            <p:cNvSpPr>
              <a:spLocks noChangeArrowheads="1"/>
            </p:cNvSpPr>
            <p:nvPr/>
          </p:nvSpPr>
          <p:spPr bwMode="auto">
            <a:xfrm>
              <a:off x="5086999" y="4049539"/>
              <a:ext cx="260350" cy="7937"/>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7" name="Rectangle 249"/>
            <p:cNvSpPr>
              <a:spLocks noChangeArrowheads="1"/>
            </p:cNvSpPr>
            <p:nvPr/>
          </p:nvSpPr>
          <p:spPr bwMode="auto">
            <a:xfrm>
              <a:off x="5086999" y="4057476"/>
              <a:ext cx="260350" cy="7938"/>
            </a:xfrm>
            <a:prstGeom prst="rect">
              <a:avLst/>
            </a:prstGeom>
            <a:solidFill>
              <a:srgbClr val="47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8" name="Rectangle 250"/>
            <p:cNvSpPr>
              <a:spLocks noChangeArrowheads="1"/>
            </p:cNvSpPr>
            <p:nvPr/>
          </p:nvSpPr>
          <p:spPr bwMode="auto">
            <a:xfrm>
              <a:off x="5086999" y="4065414"/>
              <a:ext cx="260350" cy="7937"/>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9" name="Rectangle 251"/>
            <p:cNvSpPr>
              <a:spLocks noChangeArrowheads="1"/>
            </p:cNvSpPr>
            <p:nvPr/>
          </p:nvSpPr>
          <p:spPr bwMode="auto">
            <a:xfrm>
              <a:off x="5086999" y="4073351"/>
              <a:ext cx="260350" cy="7938"/>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0" name="Rectangle 252"/>
            <p:cNvSpPr>
              <a:spLocks noChangeArrowheads="1"/>
            </p:cNvSpPr>
            <p:nvPr/>
          </p:nvSpPr>
          <p:spPr bwMode="auto">
            <a:xfrm>
              <a:off x="5086999" y="4081289"/>
              <a:ext cx="260350" cy="7937"/>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1" name="Rectangle 253"/>
            <p:cNvSpPr>
              <a:spLocks noChangeArrowheads="1"/>
            </p:cNvSpPr>
            <p:nvPr/>
          </p:nvSpPr>
          <p:spPr bwMode="auto">
            <a:xfrm>
              <a:off x="5086999" y="4089226"/>
              <a:ext cx="260350" cy="9525"/>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2" name="Rectangle 254"/>
            <p:cNvSpPr>
              <a:spLocks noChangeArrowheads="1"/>
            </p:cNvSpPr>
            <p:nvPr/>
          </p:nvSpPr>
          <p:spPr bwMode="auto">
            <a:xfrm>
              <a:off x="5086999" y="4098751"/>
              <a:ext cx="260350" cy="63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3" name="Rectangle 255"/>
            <p:cNvSpPr>
              <a:spLocks noChangeArrowheads="1"/>
            </p:cNvSpPr>
            <p:nvPr/>
          </p:nvSpPr>
          <p:spPr bwMode="auto">
            <a:xfrm>
              <a:off x="5086999" y="4105101"/>
              <a:ext cx="260350" cy="158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4" name="Rectangle 256"/>
            <p:cNvSpPr>
              <a:spLocks noChangeArrowheads="1"/>
            </p:cNvSpPr>
            <p:nvPr/>
          </p:nvSpPr>
          <p:spPr bwMode="auto">
            <a:xfrm>
              <a:off x="5086999" y="4120976"/>
              <a:ext cx="260350" cy="17463"/>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 name="Rectangle 257"/>
            <p:cNvSpPr>
              <a:spLocks noChangeArrowheads="1"/>
            </p:cNvSpPr>
            <p:nvPr/>
          </p:nvSpPr>
          <p:spPr bwMode="auto">
            <a:xfrm>
              <a:off x="5086999" y="4138439"/>
              <a:ext cx="260350" cy="7937"/>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6" name="Rectangle 258"/>
            <p:cNvSpPr>
              <a:spLocks noChangeArrowheads="1"/>
            </p:cNvSpPr>
            <p:nvPr/>
          </p:nvSpPr>
          <p:spPr bwMode="auto">
            <a:xfrm>
              <a:off x="5086999" y="4146376"/>
              <a:ext cx="260350" cy="15875"/>
            </a:xfrm>
            <a:prstGeom prst="rect">
              <a:avLst/>
            </a:pr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7" name="Rectangle 259"/>
            <p:cNvSpPr>
              <a:spLocks noChangeArrowheads="1"/>
            </p:cNvSpPr>
            <p:nvPr/>
          </p:nvSpPr>
          <p:spPr bwMode="auto">
            <a:xfrm>
              <a:off x="5086999" y="4162251"/>
              <a:ext cx="260350" cy="7938"/>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8" name="Rectangle 260"/>
            <p:cNvSpPr>
              <a:spLocks noChangeArrowheads="1"/>
            </p:cNvSpPr>
            <p:nvPr/>
          </p:nvSpPr>
          <p:spPr bwMode="auto">
            <a:xfrm>
              <a:off x="5086999" y="4170189"/>
              <a:ext cx="260350" cy="15875"/>
            </a:xfrm>
            <a:prstGeom prst="rect">
              <a:avLst/>
            </a:prstGeom>
            <a:solidFill>
              <a:srgbClr val="3D3D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9" name="Rectangle 261"/>
            <p:cNvSpPr>
              <a:spLocks noChangeArrowheads="1"/>
            </p:cNvSpPr>
            <p:nvPr/>
          </p:nvSpPr>
          <p:spPr bwMode="auto">
            <a:xfrm>
              <a:off x="5086999" y="4186064"/>
              <a:ext cx="260350" cy="158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0" name="Rectangle 262"/>
            <p:cNvSpPr>
              <a:spLocks noChangeArrowheads="1"/>
            </p:cNvSpPr>
            <p:nvPr/>
          </p:nvSpPr>
          <p:spPr bwMode="auto">
            <a:xfrm>
              <a:off x="5086999" y="4201939"/>
              <a:ext cx="260350" cy="793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1" name="Rectangle 263"/>
            <p:cNvSpPr>
              <a:spLocks noChangeArrowheads="1"/>
            </p:cNvSpPr>
            <p:nvPr/>
          </p:nvSpPr>
          <p:spPr bwMode="auto">
            <a:xfrm>
              <a:off x="5086999" y="4209876"/>
              <a:ext cx="260350" cy="7938"/>
            </a:xfrm>
            <a:prstGeom prst="rect">
              <a:avLst/>
            </a:prstGeom>
            <a:solidFill>
              <a:srgbClr val="41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2" name="Rectangle 264"/>
            <p:cNvSpPr>
              <a:spLocks noChangeArrowheads="1"/>
            </p:cNvSpPr>
            <p:nvPr/>
          </p:nvSpPr>
          <p:spPr bwMode="auto">
            <a:xfrm>
              <a:off x="5086999" y="4217814"/>
              <a:ext cx="260350" cy="7937"/>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3" name="Rectangle 265"/>
            <p:cNvSpPr>
              <a:spLocks noChangeArrowheads="1"/>
            </p:cNvSpPr>
            <p:nvPr/>
          </p:nvSpPr>
          <p:spPr bwMode="auto">
            <a:xfrm>
              <a:off x="5086999" y="4225751"/>
              <a:ext cx="260350" cy="7938"/>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4" name="Rectangle 266"/>
            <p:cNvSpPr>
              <a:spLocks noChangeArrowheads="1"/>
            </p:cNvSpPr>
            <p:nvPr/>
          </p:nvSpPr>
          <p:spPr bwMode="auto">
            <a:xfrm>
              <a:off x="5086999" y="4233689"/>
              <a:ext cx="260350" cy="9525"/>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 name="Rectangle 267"/>
            <p:cNvSpPr>
              <a:spLocks noChangeArrowheads="1"/>
            </p:cNvSpPr>
            <p:nvPr/>
          </p:nvSpPr>
          <p:spPr bwMode="auto">
            <a:xfrm>
              <a:off x="5086999" y="4243214"/>
              <a:ext cx="260350" cy="6350"/>
            </a:xfrm>
            <a:prstGeom prst="rect">
              <a:avLst/>
            </a:prstGeom>
            <a:solidFill>
              <a:srgbClr val="4747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6" name="Rectangle 268"/>
            <p:cNvSpPr>
              <a:spLocks noChangeArrowheads="1"/>
            </p:cNvSpPr>
            <p:nvPr/>
          </p:nvSpPr>
          <p:spPr bwMode="auto">
            <a:xfrm>
              <a:off x="5086999" y="4249564"/>
              <a:ext cx="260350" cy="9525"/>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7" name="Rectangle 269"/>
            <p:cNvSpPr>
              <a:spLocks noChangeArrowheads="1"/>
            </p:cNvSpPr>
            <p:nvPr/>
          </p:nvSpPr>
          <p:spPr bwMode="auto">
            <a:xfrm>
              <a:off x="5086999" y="4259089"/>
              <a:ext cx="260350" cy="6350"/>
            </a:xfrm>
            <a:prstGeom prst="rect">
              <a:avLst/>
            </a:prstGeom>
            <a:solidFill>
              <a:srgbClr val="4B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8" name="Rectangle 270"/>
            <p:cNvSpPr>
              <a:spLocks noChangeArrowheads="1"/>
            </p:cNvSpPr>
            <p:nvPr/>
          </p:nvSpPr>
          <p:spPr bwMode="auto">
            <a:xfrm>
              <a:off x="5086999" y="4265439"/>
              <a:ext cx="260350" cy="95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9" name="Rectangle 271"/>
            <p:cNvSpPr>
              <a:spLocks noChangeArrowheads="1"/>
            </p:cNvSpPr>
            <p:nvPr/>
          </p:nvSpPr>
          <p:spPr bwMode="auto">
            <a:xfrm>
              <a:off x="5086999" y="4274964"/>
              <a:ext cx="260350" cy="7937"/>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0" name="Rectangle 272"/>
            <p:cNvSpPr>
              <a:spLocks noChangeArrowheads="1"/>
            </p:cNvSpPr>
            <p:nvPr/>
          </p:nvSpPr>
          <p:spPr bwMode="auto">
            <a:xfrm>
              <a:off x="5086999" y="4282901"/>
              <a:ext cx="260350" cy="6350"/>
            </a:xfrm>
            <a:prstGeom prst="rect">
              <a:avLst/>
            </a:prstGeom>
            <a:solidFill>
              <a:srgbClr val="5151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1" name="Rectangle 273"/>
            <p:cNvSpPr>
              <a:spLocks noChangeArrowheads="1"/>
            </p:cNvSpPr>
            <p:nvPr/>
          </p:nvSpPr>
          <p:spPr bwMode="auto">
            <a:xfrm>
              <a:off x="5086999" y="4289251"/>
              <a:ext cx="260350" cy="9525"/>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2" name="Rectangle 274"/>
            <p:cNvSpPr>
              <a:spLocks noChangeArrowheads="1"/>
            </p:cNvSpPr>
            <p:nvPr/>
          </p:nvSpPr>
          <p:spPr bwMode="auto">
            <a:xfrm>
              <a:off x="5086999" y="4298776"/>
              <a:ext cx="260350" cy="7938"/>
            </a:xfrm>
            <a:prstGeom prst="rect">
              <a:avLst/>
            </a:prstGeom>
            <a:solidFill>
              <a:srgbClr val="5555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3" name="Rectangle 275"/>
            <p:cNvSpPr>
              <a:spLocks noChangeArrowheads="1"/>
            </p:cNvSpPr>
            <p:nvPr/>
          </p:nvSpPr>
          <p:spPr bwMode="auto">
            <a:xfrm>
              <a:off x="5086999" y="4306714"/>
              <a:ext cx="260350" cy="7937"/>
            </a:xfrm>
            <a:prstGeom prst="rect">
              <a:avLst/>
            </a:prstGeom>
            <a:solidFill>
              <a:srgbClr val="5757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4" name="Rectangle 276"/>
            <p:cNvSpPr>
              <a:spLocks noChangeArrowheads="1"/>
            </p:cNvSpPr>
            <p:nvPr/>
          </p:nvSpPr>
          <p:spPr bwMode="auto">
            <a:xfrm>
              <a:off x="5086999" y="4314651"/>
              <a:ext cx="260350" cy="7938"/>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 name="Rectangle 277"/>
            <p:cNvSpPr>
              <a:spLocks noChangeArrowheads="1"/>
            </p:cNvSpPr>
            <p:nvPr/>
          </p:nvSpPr>
          <p:spPr bwMode="auto">
            <a:xfrm>
              <a:off x="5086999" y="4322589"/>
              <a:ext cx="260350" cy="7937"/>
            </a:xfrm>
            <a:prstGeom prst="rect">
              <a:avLst/>
            </a:prstGeom>
            <a:solidFill>
              <a:srgbClr val="5C5C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6" name="Rectangle 278"/>
            <p:cNvSpPr>
              <a:spLocks noChangeArrowheads="1"/>
            </p:cNvSpPr>
            <p:nvPr/>
          </p:nvSpPr>
          <p:spPr bwMode="auto">
            <a:xfrm>
              <a:off x="5086999" y="4330526"/>
              <a:ext cx="260350" cy="7938"/>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7" name="Rectangle 279"/>
            <p:cNvSpPr>
              <a:spLocks noChangeArrowheads="1"/>
            </p:cNvSpPr>
            <p:nvPr/>
          </p:nvSpPr>
          <p:spPr bwMode="auto">
            <a:xfrm>
              <a:off x="5086999" y="4338464"/>
              <a:ext cx="260350" cy="7937"/>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8" name="Rectangle 280"/>
            <p:cNvSpPr>
              <a:spLocks noChangeArrowheads="1"/>
            </p:cNvSpPr>
            <p:nvPr/>
          </p:nvSpPr>
          <p:spPr bwMode="auto">
            <a:xfrm>
              <a:off x="5086999" y="4346401"/>
              <a:ext cx="260350" cy="7938"/>
            </a:xfrm>
            <a:prstGeom prst="rect">
              <a:avLst/>
            </a:prstGeom>
            <a:solidFill>
              <a:srgbClr val="6161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9" name="Rectangle 281"/>
            <p:cNvSpPr>
              <a:spLocks noChangeArrowheads="1"/>
            </p:cNvSpPr>
            <p:nvPr/>
          </p:nvSpPr>
          <p:spPr bwMode="auto">
            <a:xfrm>
              <a:off x="5086999" y="4354339"/>
              <a:ext cx="260350" cy="7937"/>
            </a:xfrm>
            <a:prstGeom prst="rect">
              <a:avLst/>
            </a:prstGeom>
            <a:solidFill>
              <a:srgbClr val="6464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0" name="Rectangle 282"/>
            <p:cNvSpPr>
              <a:spLocks noChangeArrowheads="1"/>
            </p:cNvSpPr>
            <p:nvPr/>
          </p:nvSpPr>
          <p:spPr bwMode="auto">
            <a:xfrm>
              <a:off x="5086999" y="4362276"/>
              <a:ext cx="260350" cy="793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1" name="Rectangle 283"/>
            <p:cNvSpPr>
              <a:spLocks noChangeArrowheads="1"/>
            </p:cNvSpPr>
            <p:nvPr/>
          </p:nvSpPr>
          <p:spPr bwMode="auto">
            <a:xfrm>
              <a:off x="5086999" y="4370214"/>
              <a:ext cx="260350" cy="7937"/>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2" name="Rectangle 284"/>
            <p:cNvSpPr>
              <a:spLocks noChangeArrowheads="1"/>
            </p:cNvSpPr>
            <p:nvPr/>
          </p:nvSpPr>
          <p:spPr bwMode="auto">
            <a:xfrm>
              <a:off x="5086999" y="4378151"/>
              <a:ext cx="260350" cy="9525"/>
            </a:xfrm>
            <a:prstGeom prst="rect">
              <a:avLst/>
            </a:prstGeom>
            <a:solidFill>
              <a:srgbClr val="6A6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3" name="Rectangle 285"/>
            <p:cNvSpPr>
              <a:spLocks noChangeArrowheads="1"/>
            </p:cNvSpPr>
            <p:nvPr/>
          </p:nvSpPr>
          <p:spPr bwMode="auto">
            <a:xfrm>
              <a:off x="5086999" y="4387676"/>
              <a:ext cx="260350" cy="6350"/>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4" name="Rectangle 286"/>
            <p:cNvSpPr>
              <a:spLocks noChangeArrowheads="1"/>
            </p:cNvSpPr>
            <p:nvPr/>
          </p:nvSpPr>
          <p:spPr bwMode="auto">
            <a:xfrm>
              <a:off x="5086999" y="4394026"/>
              <a:ext cx="260350" cy="9525"/>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 name="Rectangle 287"/>
            <p:cNvSpPr>
              <a:spLocks noChangeArrowheads="1"/>
            </p:cNvSpPr>
            <p:nvPr/>
          </p:nvSpPr>
          <p:spPr bwMode="auto">
            <a:xfrm>
              <a:off x="5086999" y="4403551"/>
              <a:ext cx="260350" cy="6350"/>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6" name="Rectangle 288"/>
            <p:cNvSpPr>
              <a:spLocks noChangeArrowheads="1"/>
            </p:cNvSpPr>
            <p:nvPr/>
          </p:nvSpPr>
          <p:spPr bwMode="auto">
            <a:xfrm>
              <a:off x="5086999" y="4409901"/>
              <a:ext cx="260350" cy="7938"/>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7" name="Rectangle 289"/>
            <p:cNvSpPr>
              <a:spLocks noChangeArrowheads="1"/>
            </p:cNvSpPr>
            <p:nvPr/>
          </p:nvSpPr>
          <p:spPr bwMode="auto">
            <a:xfrm>
              <a:off x="5086999" y="4417839"/>
              <a:ext cx="260350" cy="9525"/>
            </a:xfrm>
            <a:prstGeom prst="rect">
              <a:avLst/>
            </a:prstGeom>
            <a:solidFill>
              <a:srgbClr val="7272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8" name="Rectangle 290"/>
            <p:cNvSpPr>
              <a:spLocks noChangeArrowheads="1"/>
            </p:cNvSpPr>
            <p:nvPr/>
          </p:nvSpPr>
          <p:spPr bwMode="auto">
            <a:xfrm>
              <a:off x="5086999" y="4427364"/>
              <a:ext cx="260350" cy="635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9" name="Rectangle 291"/>
            <p:cNvSpPr>
              <a:spLocks noChangeArrowheads="1"/>
            </p:cNvSpPr>
            <p:nvPr/>
          </p:nvSpPr>
          <p:spPr bwMode="auto">
            <a:xfrm>
              <a:off x="5086999" y="4433714"/>
              <a:ext cx="260350" cy="9525"/>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0" name="Rectangle 292"/>
            <p:cNvSpPr>
              <a:spLocks noChangeArrowheads="1"/>
            </p:cNvSpPr>
            <p:nvPr/>
          </p:nvSpPr>
          <p:spPr bwMode="auto">
            <a:xfrm>
              <a:off x="5086999" y="4443239"/>
              <a:ext cx="260350" cy="7937"/>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1" name="Rectangle 293"/>
            <p:cNvSpPr>
              <a:spLocks noChangeArrowheads="1"/>
            </p:cNvSpPr>
            <p:nvPr/>
          </p:nvSpPr>
          <p:spPr bwMode="auto">
            <a:xfrm>
              <a:off x="5086999" y="4451176"/>
              <a:ext cx="260350" cy="7938"/>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2" name="Rectangle 294"/>
            <p:cNvSpPr>
              <a:spLocks noChangeArrowheads="1"/>
            </p:cNvSpPr>
            <p:nvPr/>
          </p:nvSpPr>
          <p:spPr bwMode="auto">
            <a:xfrm>
              <a:off x="5086999" y="4459114"/>
              <a:ext cx="260350" cy="7937"/>
            </a:xfrm>
            <a:prstGeom prst="rect">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3" name="Rectangle 295"/>
            <p:cNvSpPr>
              <a:spLocks noChangeArrowheads="1"/>
            </p:cNvSpPr>
            <p:nvPr/>
          </p:nvSpPr>
          <p:spPr bwMode="auto">
            <a:xfrm>
              <a:off x="5086999" y="4467051"/>
              <a:ext cx="260350" cy="7938"/>
            </a:xfrm>
            <a:prstGeom prst="rect">
              <a:avLst/>
            </a:prstGeom>
            <a:solidFill>
              <a:srgbClr val="7A7A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4" name="Rectangle 296"/>
            <p:cNvSpPr>
              <a:spLocks noChangeArrowheads="1"/>
            </p:cNvSpPr>
            <p:nvPr/>
          </p:nvSpPr>
          <p:spPr bwMode="auto">
            <a:xfrm>
              <a:off x="5086999" y="4474989"/>
              <a:ext cx="260350" cy="7937"/>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5" name="Rectangle 297"/>
            <p:cNvSpPr>
              <a:spLocks noChangeArrowheads="1"/>
            </p:cNvSpPr>
            <p:nvPr/>
          </p:nvSpPr>
          <p:spPr bwMode="auto">
            <a:xfrm>
              <a:off x="5086999" y="4482926"/>
              <a:ext cx="260350" cy="15875"/>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 name="Rectangle 298"/>
            <p:cNvSpPr>
              <a:spLocks noChangeArrowheads="1"/>
            </p:cNvSpPr>
            <p:nvPr/>
          </p:nvSpPr>
          <p:spPr bwMode="auto">
            <a:xfrm>
              <a:off x="5086999" y="4498801"/>
              <a:ext cx="260350" cy="15875"/>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7" name="Rectangle 299"/>
            <p:cNvSpPr>
              <a:spLocks noChangeArrowheads="1"/>
            </p:cNvSpPr>
            <p:nvPr/>
          </p:nvSpPr>
          <p:spPr bwMode="auto">
            <a:xfrm>
              <a:off x="5086999" y="4514676"/>
              <a:ext cx="260350" cy="7938"/>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8" name="Rectangle 300"/>
            <p:cNvSpPr>
              <a:spLocks noChangeArrowheads="1"/>
            </p:cNvSpPr>
            <p:nvPr/>
          </p:nvSpPr>
          <p:spPr bwMode="auto">
            <a:xfrm>
              <a:off x="5086999" y="4522614"/>
              <a:ext cx="260350" cy="333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9" name="Rectangle 301"/>
            <p:cNvSpPr>
              <a:spLocks noChangeArrowheads="1"/>
            </p:cNvSpPr>
            <p:nvPr/>
          </p:nvSpPr>
          <p:spPr bwMode="auto">
            <a:xfrm>
              <a:off x="5086999" y="4555951"/>
              <a:ext cx="260350" cy="158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0" name="Rectangle 302"/>
            <p:cNvSpPr>
              <a:spLocks noChangeArrowheads="1"/>
            </p:cNvSpPr>
            <p:nvPr/>
          </p:nvSpPr>
          <p:spPr bwMode="auto">
            <a:xfrm>
              <a:off x="5086999" y="3736801"/>
              <a:ext cx="2603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1" name="Rectangle 303"/>
            <p:cNvSpPr>
              <a:spLocks noChangeArrowheads="1"/>
            </p:cNvSpPr>
            <p:nvPr/>
          </p:nvSpPr>
          <p:spPr bwMode="auto">
            <a:xfrm>
              <a:off x="6998349" y="5573539"/>
              <a:ext cx="260350" cy="7937"/>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2" name="Rectangle 304"/>
            <p:cNvSpPr>
              <a:spLocks noChangeArrowheads="1"/>
            </p:cNvSpPr>
            <p:nvPr/>
          </p:nvSpPr>
          <p:spPr bwMode="auto">
            <a:xfrm>
              <a:off x="6998349" y="5581476"/>
              <a:ext cx="260350" cy="7938"/>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3" name="Rectangle 305"/>
            <p:cNvSpPr>
              <a:spLocks noChangeArrowheads="1"/>
            </p:cNvSpPr>
            <p:nvPr/>
          </p:nvSpPr>
          <p:spPr bwMode="auto">
            <a:xfrm>
              <a:off x="6998349" y="5589414"/>
              <a:ext cx="260350" cy="15875"/>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4" name="Rectangle 306"/>
            <p:cNvSpPr>
              <a:spLocks noChangeArrowheads="1"/>
            </p:cNvSpPr>
            <p:nvPr/>
          </p:nvSpPr>
          <p:spPr bwMode="auto">
            <a:xfrm>
              <a:off x="6998349" y="5605289"/>
              <a:ext cx="260350" cy="9525"/>
            </a:xfrm>
            <a:prstGeom prst="rect">
              <a:avLst/>
            </a:prstGeom>
            <a:solidFill>
              <a:srgbClr val="6565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5" name="Rectangle 307"/>
            <p:cNvSpPr>
              <a:spLocks noChangeArrowheads="1"/>
            </p:cNvSpPr>
            <p:nvPr/>
          </p:nvSpPr>
          <p:spPr bwMode="auto">
            <a:xfrm>
              <a:off x="6998349" y="5614814"/>
              <a:ext cx="260350" cy="6350"/>
            </a:xfrm>
            <a:prstGeom prst="rect">
              <a:avLst/>
            </a:prstGeom>
            <a:solidFill>
              <a:srgbClr val="7C7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 name="Rectangle 308"/>
            <p:cNvSpPr>
              <a:spLocks noChangeArrowheads="1"/>
            </p:cNvSpPr>
            <p:nvPr/>
          </p:nvSpPr>
          <p:spPr bwMode="auto">
            <a:xfrm>
              <a:off x="6998349" y="5573539"/>
              <a:ext cx="2603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7" name="Rectangle 309"/>
            <p:cNvSpPr>
              <a:spLocks noChangeArrowheads="1"/>
            </p:cNvSpPr>
            <p:nvPr/>
          </p:nvSpPr>
          <p:spPr bwMode="auto">
            <a:xfrm>
              <a:off x="7636524" y="5814839"/>
              <a:ext cx="260350"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8" name="Rectangle 310"/>
            <p:cNvSpPr>
              <a:spLocks noChangeArrowheads="1"/>
            </p:cNvSpPr>
            <p:nvPr/>
          </p:nvSpPr>
          <p:spPr bwMode="auto">
            <a:xfrm>
              <a:off x="7636524" y="5822776"/>
              <a:ext cx="260350" cy="79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9" name="Rectangle 311"/>
            <p:cNvSpPr>
              <a:spLocks noChangeArrowheads="1"/>
            </p:cNvSpPr>
            <p:nvPr/>
          </p:nvSpPr>
          <p:spPr bwMode="auto">
            <a:xfrm>
              <a:off x="7636524" y="5830714"/>
              <a:ext cx="260350" cy="7937"/>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0" name="Rectangle 312"/>
            <p:cNvSpPr>
              <a:spLocks noChangeArrowheads="1"/>
            </p:cNvSpPr>
            <p:nvPr/>
          </p:nvSpPr>
          <p:spPr bwMode="auto">
            <a:xfrm>
              <a:off x="7636524" y="5838651"/>
              <a:ext cx="260350" cy="7938"/>
            </a:xfrm>
            <a:prstGeom prst="rect">
              <a:avLst/>
            </a:prstGeom>
            <a:solidFill>
              <a:srgbClr val="7D7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1" name="Rectangle 313"/>
            <p:cNvSpPr>
              <a:spLocks noChangeArrowheads="1"/>
            </p:cNvSpPr>
            <p:nvPr/>
          </p:nvSpPr>
          <p:spPr bwMode="auto">
            <a:xfrm>
              <a:off x="7636524" y="5846589"/>
              <a:ext cx="260350" cy="7937"/>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2" name="Rectangle 314"/>
            <p:cNvSpPr>
              <a:spLocks noChangeArrowheads="1"/>
            </p:cNvSpPr>
            <p:nvPr/>
          </p:nvSpPr>
          <p:spPr bwMode="auto">
            <a:xfrm>
              <a:off x="7636524" y="5854526"/>
              <a:ext cx="260350" cy="79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3" name="Rectangle 315"/>
            <p:cNvSpPr>
              <a:spLocks noChangeArrowheads="1"/>
            </p:cNvSpPr>
            <p:nvPr/>
          </p:nvSpPr>
          <p:spPr bwMode="auto">
            <a:xfrm>
              <a:off x="7636524" y="5862464"/>
              <a:ext cx="260350" cy="7937"/>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4" name="Rectangle 316"/>
            <p:cNvSpPr>
              <a:spLocks noChangeArrowheads="1"/>
            </p:cNvSpPr>
            <p:nvPr/>
          </p:nvSpPr>
          <p:spPr bwMode="auto">
            <a:xfrm>
              <a:off x="7636524" y="5870401"/>
              <a:ext cx="260350" cy="7938"/>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5" name="Rectangle 317"/>
            <p:cNvSpPr>
              <a:spLocks noChangeArrowheads="1"/>
            </p:cNvSpPr>
            <p:nvPr/>
          </p:nvSpPr>
          <p:spPr bwMode="auto">
            <a:xfrm>
              <a:off x="7636524" y="5878339"/>
              <a:ext cx="260350" cy="9525"/>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 name="Rectangle 318"/>
            <p:cNvSpPr>
              <a:spLocks noChangeArrowheads="1"/>
            </p:cNvSpPr>
            <p:nvPr/>
          </p:nvSpPr>
          <p:spPr bwMode="auto">
            <a:xfrm>
              <a:off x="7636524" y="5887864"/>
              <a:ext cx="260350" cy="6350"/>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7" name="Rectangle 319"/>
            <p:cNvSpPr>
              <a:spLocks noChangeArrowheads="1"/>
            </p:cNvSpPr>
            <p:nvPr/>
          </p:nvSpPr>
          <p:spPr bwMode="auto">
            <a:xfrm>
              <a:off x="7636524" y="5894214"/>
              <a:ext cx="260350" cy="9525"/>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8" name="Rectangle 320"/>
            <p:cNvSpPr>
              <a:spLocks noChangeArrowheads="1"/>
            </p:cNvSpPr>
            <p:nvPr/>
          </p:nvSpPr>
          <p:spPr bwMode="auto">
            <a:xfrm>
              <a:off x="7636524" y="5903739"/>
              <a:ext cx="260350" cy="6350"/>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9" name="Rectangle 321"/>
            <p:cNvSpPr>
              <a:spLocks noChangeArrowheads="1"/>
            </p:cNvSpPr>
            <p:nvPr/>
          </p:nvSpPr>
          <p:spPr bwMode="auto">
            <a:xfrm>
              <a:off x="7636524" y="5910089"/>
              <a:ext cx="260350" cy="7937"/>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0" name="Rectangle 322"/>
            <p:cNvSpPr>
              <a:spLocks noChangeArrowheads="1"/>
            </p:cNvSpPr>
            <p:nvPr/>
          </p:nvSpPr>
          <p:spPr bwMode="auto">
            <a:xfrm>
              <a:off x="7636524" y="5918026"/>
              <a:ext cx="260350" cy="9525"/>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1" name="Rectangle 323"/>
            <p:cNvSpPr>
              <a:spLocks noChangeArrowheads="1"/>
            </p:cNvSpPr>
            <p:nvPr/>
          </p:nvSpPr>
          <p:spPr bwMode="auto">
            <a:xfrm>
              <a:off x="7636524" y="5927551"/>
              <a:ext cx="260350" cy="6350"/>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2" name="Rectangle 324"/>
            <p:cNvSpPr>
              <a:spLocks noChangeArrowheads="1"/>
            </p:cNvSpPr>
            <p:nvPr/>
          </p:nvSpPr>
          <p:spPr bwMode="auto">
            <a:xfrm>
              <a:off x="7636524" y="5933901"/>
              <a:ext cx="260350" cy="9525"/>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3" name="Rectangle 325"/>
            <p:cNvSpPr>
              <a:spLocks noChangeArrowheads="1"/>
            </p:cNvSpPr>
            <p:nvPr/>
          </p:nvSpPr>
          <p:spPr bwMode="auto">
            <a:xfrm>
              <a:off x="7636524" y="5943426"/>
              <a:ext cx="260350" cy="7938"/>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4" name="Rectangle 326"/>
            <p:cNvSpPr>
              <a:spLocks noChangeArrowheads="1"/>
            </p:cNvSpPr>
            <p:nvPr/>
          </p:nvSpPr>
          <p:spPr bwMode="auto">
            <a:xfrm>
              <a:off x="7636524" y="5951364"/>
              <a:ext cx="260350" cy="7937"/>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5" name="Rectangle 327"/>
            <p:cNvSpPr>
              <a:spLocks noChangeArrowheads="1"/>
            </p:cNvSpPr>
            <p:nvPr/>
          </p:nvSpPr>
          <p:spPr bwMode="auto">
            <a:xfrm>
              <a:off x="7636524" y="5959301"/>
              <a:ext cx="260350" cy="7938"/>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 name="Rectangle 328"/>
            <p:cNvSpPr>
              <a:spLocks noChangeArrowheads="1"/>
            </p:cNvSpPr>
            <p:nvPr/>
          </p:nvSpPr>
          <p:spPr bwMode="auto">
            <a:xfrm>
              <a:off x="7636524" y="5967239"/>
              <a:ext cx="260350" cy="793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7" name="Rectangle 329"/>
            <p:cNvSpPr>
              <a:spLocks noChangeArrowheads="1"/>
            </p:cNvSpPr>
            <p:nvPr/>
          </p:nvSpPr>
          <p:spPr bwMode="auto">
            <a:xfrm>
              <a:off x="7636524" y="5975176"/>
              <a:ext cx="260350" cy="7938"/>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8" name="Rectangle 330"/>
            <p:cNvSpPr>
              <a:spLocks noChangeArrowheads="1"/>
            </p:cNvSpPr>
            <p:nvPr/>
          </p:nvSpPr>
          <p:spPr bwMode="auto">
            <a:xfrm>
              <a:off x="7636524" y="5983114"/>
              <a:ext cx="260350" cy="15875"/>
            </a:xfrm>
            <a:prstGeom prst="rect">
              <a:avLst/>
            </a:prstGeom>
            <a:solidFill>
              <a:srgbClr val="3C3C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9" name="Rectangle 331"/>
            <p:cNvSpPr>
              <a:spLocks noChangeArrowheads="1"/>
            </p:cNvSpPr>
            <p:nvPr/>
          </p:nvSpPr>
          <p:spPr bwMode="auto">
            <a:xfrm>
              <a:off x="7636524" y="5998989"/>
              <a:ext cx="260350" cy="7937"/>
            </a:xfrm>
            <a:prstGeom prst="rect">
              <a:avLst/>
            </a:prstGeom>
            <a:solidFill>
              <a:srgbClr val="3E3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0" name="Rectangle 332"/>
            <p:cNvSpPr>
              <a:spLocks noChangeArrowheads="1"/>
            </p:cNvSpPr>
            <p:nvPr/>
          </p:nvSpPr>
          <p:spPr bwMode="auto">
            <a:xfrm>
              <a:off x="7636524" y="6006926"/>
              <a:ext cx="260350" cy="79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1" name="Rectangle 333"/>
            <p:cNvSpPr>
              <a:spLocks noChangeArrowheads="1"/>
            </p:cNvSpPr>
            <p:nvPr/>
          </p:nvSpPr>
          <p:spPr bwMode="auto">
            <a:xfrm>
              <a:off x="7636524" y="6014864"/>
              <a:ext cx="260350" cy="7937"/>
            </a:xfrm>
            <a:prstGeom prst="rect">
              <a:avLst/>
            </a:prstGeom>
            <a:solidFill>
              <a:srgbClr val="4343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2" name="Rectangle 334"/>
            <p:cNvSpPr>
              <a:spLocks noChangeArrowheads="1"/>
            </p:cNvSpPr>
            <p:nvPr/>
          </p:nvSpPr>
          <p:spPr bwMode="auto">
            <a:xfrm>
              <a:off x="7636524" y="6022801"/>
              <a:ext cx="260350" cy="7938"/>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3" name="Rectangle 335"/>
            <p:cNvSpPr>
              <a:spLocks noChangeArrowheads="1"/>
            </p:cNvSpPr>
            <p:nvPr/>
          </p:nvSpPr>
          <p:spPr bwMode="auto">
            <a:xfrm>
              <a:off x="7636524" y="6030739"/>
              <a:ext cx="260350" cy="7937"/>
            </a:xfrm>
            <a:prstGeom prst="rect">
              <a:avLst/>
            </a:prstGeom>
            <a:solidFill>
              <a:srgbClr val="4A4A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4" name="Rectangle 336"/>
            <p:cNvSpPr>
              <a:spLocks noChangeArrowheads="1"/>
            </p:cNvSpPr>
            <p:nvPr/>
          </p:nvSpPr>
          <p:spPr bwMode="auto">
            <a:xfrm>
              <a:off x="7636524" y="6038676"/>
              <a:ext cx="260350" cy="7938"/>
            </a:xfrm>
            <a:prstGeom prst="rect">
              <a:avLst/>
            </a:prstGeom>
            <a:solidFill>
              <a:srgbClr val="4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5" name="Rectangle 337"/>
            <p:cNvSpPr>
              <a:spLocks noChangeArrowheads="1"/>
            </p:cNvSpPr>
            <p:nvPr/>
          </p:nvSpPr>
          <p:spPr bwMode="auto">
            <a:xfrm>
              <a:off x="7636524" y="6046614"/>
              <a:ext cx="260350" cy="9525"/>
            </a:xfrm>
            <a:prstGeom prst="rect">
              <a:avLst/>
            </a:prstGeom>
            <a:solidFill>
              <a:srgbClr val="535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6" name="Rectangle 338"/>
            <p:cNvSpPr>
              <a:spLocks noChangeArrowheads="1"/>
            </p:cNvSpPr>
            <p:nvPr/>
          </p:nvSpPr>
          <p:spPr bwMode="auto">
            <a:xfrm>
              <a:off x="7636524" y="6056139"/>
              <a:ext cx="260350" cy="6350"/>
            </a:xfrm>
            <a:prstGeom prst="rect">
              <a:avLst/>
            </a:prstGeom>
            <a:solidFill>
              <a:srgbClr val="5858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 name="Rectangle 339"/>
            <p:cNvSpPr>
              <a:spLocks noChangeArrowheads="1"/>
            </p:cNvSpPr>
            <p:nvPr/>
          </p:nvSpPr>
          <p:spPr bwMode="auto">
            <a:xfrm>
              <a:off x="7636524" y="6062489"/>
              <a:ext cx="260350" cy="9525"/>
            </a:xfrm>
            <a:prstGeom prst="rect">
              <a:avLst/>
            </a:prstGeom>
            <a:solidFill>
              <a:srgbClr val="5D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8" name="Rectangle 340"/>
            <p:cNvSpPr>
              <a:spLocks noChangeArrowheads="1"/>
            </p:cNvSpPr>
            <p:nvPr/>
          </p:nvSpPr>
          <p:spPr bwMode="auto">
            <a:xfrm>
              <a:off x="7636524" y="6072014"/>
              <a:ext cx="260350" cy="6350"/>
            </a:xfrm>
            <a:prstGeom prst="rect">
              <a:avLst/>
            </a:prstGeom>
            <a:solidFill>
              <a:srgbClr val="6262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9" name="Rectangle 341"/>
            <p:cNvSpPr>
              <a:spLocks noChangeArrowheads="1"/>
            </p:cNvSpPr>
            <p:nvPr/>
          </p:nvSpPr>
          <p:spPr bwMode="auto">
            <a:xfrm>
              <a:off x="7636524" y="6078364"/>
              <a:ext cx="260350" cy="9525"/>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0" name="Rectangle 342"/>
            <p:cNvSpPr>
              <a:spLocks noChangeArrowheads="1"/>
            </p:cNvSpPr>
            <p:nvPr/>
          </p:nvSpPr>
          <p:spPr bwMode="auto">
            <a:xfrm>
              <a:off x="7636524" y="6087889"/>
              <a:ext cx="260350" cy="7937"/>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1" name="Rectangle 343"/>
            <p:cNvSpPr>
              <a:spLocks noChangeArrowheads="1"/>
            </p:cNvSpPr>
            <p:nvPr/>
          </p:nvSpPr>
          <p:spPr bwMode="auto">
            <a:xfrm>
              <a:off x="7636524" y="6095826"/>
              <a:ext cx="260350" cy="793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2" name="Rectangle 344"/>
            <p:cNvSpPr>
              <a:spLocks noChangeArrowheads="1"/>
            </p:cNvSpPr>
            <p:nvPr/>
          </p:nvSpPr>
          <p:spPr bwMode="auto">
            <a:xfrm>
              <a:off x="7636524" y="6103764"/>
              <a:ext cx="260350" cy="793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3" name="Rectangle 345"/>
            <p:cNvSpPr>
              <a:spLocks noChangeArrowheads="1"/>
            </p:cNvSpPr>
            <p:nvPr/>
          </p:nvSpPr>
          <p:spPr bwMode="auto">
            <a:xfrm>
              <a:off x="7636524" y="6111701"/>
              <a:ext cx="260350" cy="6350"/>
            </a:xfrm>
            <a:prstGeom prst="rect">
              <a:avLst/>
            </a:prstGeom>
            <a:solidFill>
              <a:srgbClr val="7676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4" name="Rectangle 346"/>
            <p:cNvSpPr>
              <a:spLocks noChangeArrowheads="1"/>
            </p:cNvSpPr>
            <p:nvPr/>
          </p:nvSpPr>
          <p:spPr bwMode="auto">
            <a:xfrm>
              <a:off x="7636524" y="6118051"/>
              <a:ext cx="260350" cy="95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5" name="Rectangle 347"/>
            <p:cNvSpPr>
              <a:spLocks noChangeArrowheads="1"/>
            </p:cNvSpPr>
            <p:nvPr/>
          </p:nvSpPr>
          <p:spPr bwMode="auto">
            <a:xfrm>
              <a:off x="7636524" y="6127576"/>
              <a:ext cx="260350" cy="7938"/>
            </a:xfrm>
            <a:prstGeom prst="rect">
              <a:avLst/>
            </a:prstGeom>
            <a:solidFill>
              <a:srgbClr val="7B7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6" name="Rectangle 348"/>
            <p:cNvSpPr>
              <a:spLocks noChangeArrowheads="1"/>
            </p:cNvSpPr>
            <p:nvPr/>
          </p:nvSpPr>
          <p:spPr bwMode="auto">
            <a:xfrm>
              <a:off x="7636524" y="5814839"/>
              <a:ext cx="2603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grpSp>
          <p:nvGrpSpPr>
            <p:cNvPr id="737" name="Group 349"/>
            <p:cNvGrpSpPr>
              <a:grpSpLocks/>
            </p:cNvGrpSpPr>
            <p:nvPr/>
          </p:nvGrpSpPr>
          <p:grpSpPr bwMode="auto">
            <a:xfrm>
              <a:off x="4578999" y="3052589"/>
              <a:ext cx="3650762" cy="3442498"/>
              <a:chOff x="249" y="1048"/>
              <a:chExt cx="2562" cy="2838"/>
            </a:xfrm>
          </p:grpSpPr>
          <p:sp>
            <p:nvSpPr>
              <p:cNvPr id="744" name="Rectangle 350"/>
              <p:cNvSpPr>
                <a:spLocks noChangeArrowheads="1"/>
              </p:cNvSpPr>
              <p:nvPr/>
            </p:nvSpPr>
            <p:spPr bwMode="auto">
              <a:xfrm>
                <a:off x="493" y="1107"/>
                <a:ext cx="2167"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5" name="Line 351"/>
              <p:cNvSpPr>
                <a:spLocks noChangeShapeType="1"/>
              </p:cNvSpPr>
              <p:nvPr/>
            </p:nvSpPr>
            <p:spPr bwMode="auto">
              <a:xfrm>
                <a:off x="493" y="2816"/>
                <a:ext cx="21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826">
                    <a:solidFill>
                      <a:srgbClr val="FFFFFF"/>
                    </a:solidFill>
                    <a:round/>
                    <a:headEnd/>
                    <a:tailEnd/>
                  </a14:hiddenLine>
                </a:ext>
              </a:extLst>
            </p:spPr>
            <p:txBody>
              <a:bodyPr/>
              <a:lstStyle/>
              <a:p>
                <a:endParaRPr lang="en-GB" smtClean="0"/>
              </a:p>
            </p:txBody>
          </p:sp>
          <p:sp>
            <p:nvSpPr>
              <p:cNvPr id="746" name="Line 352"/>
              <p:cNvSpPr>
                <a:spLocks noChangeShapeType="1"/>
              </p:cNvSpPr>
              <p:nvPr/>
            </p:nvSpPr>
            <p:spPr bwMode="auto">
              <a:xfrm>
                <a:off x="493" y="1961"/>
                <a:ext cx="21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826">
                    <a:solidFill>
                      <a:srgbClr val="FFFFFF"/>
                    </a:solidFill>
                    <a:round/>
                    <a:headEnd/>
                    <a:tailEnd/>
                  </a14:hiddenLine>
                </a:ext>
              </a:extLst>
            </p:spPr>
            <p:txBody>
              <a:bodyPr/>
              <a:lstStyle/>
              <a:p>
                <a:endParaRPr lang="en-GB" smtClean="0"/>
              </a:p>
            </p:txBody>
          </p:sp>
          <p:sp>
            <p:nvSpPr>
              <p:cNvPr id="747" name="Line 353"/>
              <p:cNvSpPr>
                <a:spLocks noChangeShapeType="1"/>
              </p:cNvSpPr>
              <p:nvPr/>
            </p:nvSpPr>
            <p:spPr bwMode="auto">
              <a:xfrm>
                <a:off x="493" y="1107"/>
                <a:ext cx="2167" cy="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48" name="Rectangle 354"/>
              <p:cNvSpPr>
                <a:spLocks noChangeArrowheads="1"/>
              </p:cNvSpPr>
              <p:nvPr/>
            </p:nvSpPr>
            <p:spPr bwMode="auto">
              <a:xfrm>
                <a:off x="493" y="1107"/>
                <a:ext cx="2167" cy="2563"/>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p>
            </p:txBody>
          </p:sp>
          <p:sp>
            <p:nvSpPr>
              <p:cNvPr id="749" name="Rectangle 355"/>
              <p:cNvSpPr>
                <a:spLocks noChangeArrowheads="1"/>
              </p:cNvSpPr>
              <p:nvPr/>
            </p:nvSpPr>
            <p:spPr bwMode="auto">
              <a:xfrm>
                <a:off x="1488" y="3226"/>
                <a:ext cx="17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0" name="Line 356"/>
              <p:cNvSpPr>
                <a:spLocks noChangeShapeType="1"/>
              </p:cNvSpPr>
              <p:nvPr/>
            </p:nvSpPr>
            <p:spPr bwMode="auto">
              <a:xfrm>
                <a:off x="493" y="1107"/>
                <a:ext cx="0" cy="25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1" name="Line 357"/>
              <p:cNvSpPr>
                <a:spLocks noChangeShapeType="1"/>
              </p:cNvSpPr>
              <p:nvPr/>
            </p:nvSpPr>
            <p:spPr bwMode="auto">
              <a:xfrm>
                <a:off x="476" y="3670"/>
                <a:ext cx="1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2" name="Line 358"/>
              <p:cNvSpPr>
                <a:spLocks noChangeShapeType="1"/>
              </p:cNvSpPr>
              <p:nvPr/>
            </p:nvSpPr>
            <p:spPr bwMode="auto">
              <a:xfrm>
                <a:off x="476" y="2816"/>
                <a:ext cx="1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3" name="Line 359"/>
              <p:cNvSpPr>
                <a:spLocks noChangeShapeType="1"/>
              </p:cNvSpPr>
              <p:nvPr/>
            </p:nvSpPr>
            <p:spPr bwMode="auto">
              <a:xfrm>
                <a:off x="476" y="1961"/>
                <a:ext cx="1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4" name="Line 360"/>
              <p:cNvSpPr>
                <a:spLocks noChangeShapeType="1"/>
              </p:cNvSpPr>
              <p:nvPr/>
            </p:nvSpPr>
            <p:spPr bwMode="auto">
              <a:xfrm>
                <a:off x="476" y="1107"/>
                <a:ext cx="1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5" name="Line 361"/>
              <p:cNvSpPr>
                <a:spLocks noChangeShapeType="1"/>
              </p:cNvSpPr>
              <p:nvPr/>
            </p:nvSpPr>
            <p:spPr bwMode="auto">
              <a:xfrm>
                <a:off x="493" y="3670"/>
                <a:ext cx="216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6" name="Line 362"/>
              <p:cNvSpPr>
                <a:spLocks noChangeShapeType="1"/>
              </p:cNvSpPr>
              <p:nvPr/>
            </p:nvSpPr>
            <p:spPr bwMode="auto">
              <a:xfrm flipV="1">
                <a:off x="493"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7" name="Line 363"/>
              <p:cNvSpPr>
                <a:spLocks noChangeShapeType="1"/>
              </p:cNvSpPr>
              <p:nvPr/>
            </p:nvSpPr>
            <p:spPr bwMode="auto">
              <a:xfrm flipV="1">
                <a:off x="927"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8" name="Line 364"/>
              <p:cNvSpPr>
                <a:spLocks noChangeShapeType="1"/>
              </p:cNvSpPr>
              <p:nvPr/>
            </p:nvSpPr>
            <p:spPr bwMode="auto">
              <a:xfrm flipV="1">
                <a:off x="1361"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59" name="Line 365"/>
              <p:cNvSpPr>
                <a:spLocks noChangeShapeType="1"/>
              </p:cNvSpPr>
              <p:nvPr/>
            </p:nvSpPr>
            <p:spPr bwMode="auto">
              <a:xfrm flipV="1">
                <a:off x="1792"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60" name="Line 366"/>
              <p:cNvSpPr>
                <a:spLocks noChangeShapeType="1"/>
              </p:cNvSpPr>
              <p:nvPr/>
            </p:nvSpPr>
            <p:spPr bwMode="auto">
              <a:xfrm flipV="1">
                <a:off x="2226"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61" name="Line 367"/>
              <p:cNvSpPr>
                <a:spLocks noChangeShapeType="1"/>
              </p:cNvSpPr>
              <p:nvPr/>
            </p:nvSpPr>
            <p:spPr bwMode="auto">
              <a:xfrm flipV="1">
                <a:off x="2660" y="3670"/>
                <a:ext cx="0" cy="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62" name="Line 368"/>
              <p:cNvSpPr>
                <a:spLocks noChangeShapeType="1"/>
              </p:cNvSpPr>
              <p:nvPr/>
            </p:nvSpPr>
            <p:spPr bwMode="auto">
              <a:xfrm>
                <a:off x="2660" y="1107"/>
                <a:ext cx="0" cy="25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63" name="Line 369"/>
              <p:cNvSpPr>
                <a:spLocks noChangeShapeType="1"/>
              </p:cNvSpPr>
              <p:nvPr/>
            </p:nvSpPr>
            <p:spPr bwMode="auto">
              <a:xfrm>
                <a:off x="2643" y="3670"/>
                <a:ext cx="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mtClean="0"/>
              </a:p>
            </p:txBody>
          </p:sp>
          <p:sp>
            <p:nvSpPr>
              <p:cNvPr id="764" name="Freeform 370"/>
              <p:cNvSpPr>
                <a:spLocks/>
              </p:cNvSpPr>
              <p:nvPr/>
            </p:nvSpPr>
            <p:spPr bwMode="auto">
              <a:xfrm>
                <a:off x="657" y="3365"/>
                <a:ext cx="105" cy="133"/>
              </a:xfrm>
              <a:custGeom>
                <a:avLst/>
                <a:gdLst>
                  <a:gd name="T0" fmla="*/ 2561 w 67"/>
                  <a:gd name="T1" fmla="*/ 0 h 133"/>
                  <a:gd name="T2" fmla="*/ 5038 w 67"/>
                  <a:gd name="T3" fmla="*/ 66 h 133"/>
                  <a:gd name="T4" fmla="*/ 2561 w 67"/>
                  <a:gd name="T5" fmla="*/ 133 h 133"/>
                  <a:gd name="T6" fmla="*/ 0 w 67"/>
                  <a:gd name="T7" fmla="*/ 66 h 133"/>
                  <a:gd name="T8" fmla="*/ 2561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6"/>
                    </a:lnTo>
                    <a:lnTo>
                      <a:pt x="34" y="133"/>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765" name="Freeform 371"/>
              <p:cNvSpPr>
                <a:spLocks/>
              </p:cNvSpPr>
              <p:nvPr/>
            </p:nvSpPr>
            <p:spPr bwMode="auto">
              <a:xfrm>
                <a:off x="1085" y="2769"/>
                <a:ext cx="105" cy="133"/>
              </a:xfrm>
              <a:custGeom>
                <a:avLst/>
                <a:gdLst>
                  <a:gd name="T0" fmla="*/ 2561 w 67"/>
                  <a:gd name="T1" fmla="*/ 0 h 133"/>
                  <a:gd name="T2" fmla="*/ 5038 w 67"/>
                  <a:gd name="T3" fmla="*/ 67 h 133"/>
                  <a:gd name="T4" fmla="*/ 2561 w 67"/>
                  <a:gd name="T5" fmla="*/ 133 h 133"/>
                  <a:gd name="T6" fmla="*/ 0 w 67"/>
                  <a:gd name="T7" fmla="*/ 67 h 133"/>
                  <a:gd name="T8" fmla="*/ 2561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7"/>
                    </a:lnTo>
                    <a:lnTo>
                      <a:pt x="34" y="133"/>
                    </a:lnTo>
                    <a:lnTo>
                      <a:pt x="0" y="67"/>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766" name="Freeform 372"/>
              <p:cNvSpPr>
                <a:spLocks/>
              </p:cNvSpPr>
              <p:nvPr/>
            </p:nvSpPr>
            <p:spPr bwMode="auto">
              <a:xfrm>
                <a:off x="1532" y="3120"/>
                <a:ext cx="105" cy="133"/>
              </a:xfrm>
              <a:custGeom>
                <a:avLst/>
                <a:gdLst>
                  <a:gd name="T0" fmla="*/ 2561 w 67"/>
                  <a:gd name="T1" fmla="*/ 0 h 133"/>
                  <a:gd name="T2" fmla="*/ 5038 w 67"/>
                  <a:gd name="T3" fmla="*/ 66 h 133"/>
                  <a:gd name="T4" fmla="*/ 2561 w 67"/>
                  <a:gd name="T5" fmla="*/ 133 h 133"/>
                  <a:gd name="T6" fmla="*/ 0 w 67"/>
                  <a:gd name="T7" fmla="*/ 66 h 133"/>
                  <a:gd name="T8" fmla="*/ 2561 w 67"/>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3">
                    <a:moveTo>
                      <a:pt x="34" y="0"/>
                    </a:moveTo>
                    <a:lnTo>
                      <a:pt x="67" y="66"/>
                    </a:lnTo>
                    <a:lnTo>
                      <a:pt x="34" y="133"/>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767" name="Freeform 373"/>
              <p:cNvSpPr>
                <a:spLocks/>
              </p:cNvSpPr>
              <p:nvPr/>
            </p:nvSpPr>
            <p:spPr bwMode="auto">
              <a:xfrm>
                <a:off x="1956" y="2339"/>
                <a:ext cx="105" cy="134"/>
              </a:xfrm>
              <a:custGeom>
                <a:avLst/>
                <a:gdLst>
                  <a:gd name="T0" fmla="*/ 2561 w 67"/>
                  <a:gd name="T1" fmla="*/ 0 h 132"/>
                  <a:gd name="T2" fmla="*/ 5038 w 67"/>
                  <a:gd name="T3" fmla="*/ 66 h 132"/>
                  <a:gd name="T4" fmla="*/ 2561 w 67"/>
                  <a:gd name="T5" fmla="*/ 132 h 132"/>
                  <a:gd name="T6" fmla="*/ 0 w 67"/>
                  <a:gd name="T7" fmla="*/ 66 h 132"/>
                  <a:gd name="T8" fmla="*/ 2561 w 67"/>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2">
                    <a:moveTo>
                      <a:pt x="34" y="0"/>
                    </a:moveTo>
                    <a:lnTo>
                      <a:pt x="67" y="66"/>
                    </a:lnTo>
                    <a:lnTo>
                      <a:pt x="34" y="132"/>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768" name="Freeform 374"/>
              <p:cNvSpPr>
                <a:spLocks/>
              </p:cNvSpPr>
              <p:nvPr/>
            </p:nvSpPr>
            <p:spPr bwMode="auto">
              <a:xfrm>
                <a:off x="2423" y="3008"/>
                <a:ext cx="105" cy="134"/>
              </a:xfrm>
              <a:custGeom>
                <a:avLst/>
                <a:gdLst>
                  <a:gd name="T0" fmla="*/ 2561 w 67"/>
                  <a:gd name="T1" fmla="*/ 0 h 132"/>
                  <a:gd name="T2" fmla="*/ 5038 w 67"/>
                  <a:gd name="T3" fmla="*/ 66 h 132"/>
                  <a:gd name="T4" fmla="*/ 2561 w 67"/>
                  <a:gd name="T5" fmla="*/ 132 h 132"/>
                  <a:gd name="T6" fmla="*/ 0 w 67"/>
                  <a:gd name="T7" fmla="*/ 66 h 132"/>
                  <a:gd name="T8" fmla="*/ 2561 w 67"/>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32">
                    <a:moveTo>
                      <a:pt x="34" y="0"/>
                    </a:moveTo>
                    <a:lnTo>
                      <a:pt x="67" y="66"/>
                    </a:lnTo>
                    <a:lnTo>
                      <a:pt x="34" y="132"/>
                    </a:lnTo>
                    <a:lnTo>
                      <a:pt x="0" y="66"/>
                    </a:lnTo>
                    <a:lnTo>
                      <a:pt x="34" y="0"/>
                    </a:lnTo>
                    <a:close/>
                  </a:path>
                </a:pathLst>
              </a:custGeom>
              <a:solidFill>
                <a:srgbClr val="FFFF00"/>
              </a:solidFill>
              <a:ln w="6350">
                <a:solidFill>
                  <a:srgbClr val="000000"/>
                </a:solidFill>
                <a:prstDash val="solid"/>
                <a:round/>
                <a:headEnd/>
                <a:tailEnd/>
              </a:ln>
            </p:spPr>
            <p:txBody>
              <a:bodyPr/>
              <a:lstStyle/>
              <a:p>
                <a:endParaRPr lang="en-GB" smtClean="0"/>
              </a:p>
            </p:txBody>
          </p:sp>
          <p:sp>
            <p:nvSpPr>
              <p:cNvPr id="769" name="Rectangle 375"/>
              <p:cNvSpPr>
                <a:spLocks noChangeArrowheads="1"/>
              </p:cNvSpPr>
              <p:nvPr/>
            </p:nvSpPr>
            <p:spPr bwMode="auto">
              <a:xfrm>
                <a:off x="279" y="3611"/>
                <a:ext cx="16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0%</a:t>
                </a:r>
                <a:endParaRPr lang="en-GB" smtClean="0"/>
              </a:p>
            </p:txBody>
          </p:sp>
          <p:sp>
            <p:nvSpPr>
              <p:cNvPr id="770" name="Rectangle 376"/>
              <p:cNvSpPr>
                <a:spLocks noChangeArrowheads="1"/>
              </p:cNvSpPr>
              <p:nvPr/>
            </p:nvSpPr>
            <p:spPr bwMode="auto">
              <a:xfrm>
                <a:off x="249" y="2756"/>
                <a:ext cx="23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25%</a:t>
                </a:r>
                <a:endParaRPr lang="en-GB" smtClean="0"/>
              </a:p>
            </p:txBody>
          </p:sp>
          <p:sp>
            <p:nvSpPr>
              <p:cNvPr id="771" name="Rectangle 377"/>
              <p:cNvSpPr>
                <a:spLocks noChangeArrowheads="1"/>
              </p:cNvSpPr>
              <p:nvPr/>
            </p:nvSpPr>
            <p:spPr bwMode="auto">
              <a:xfrm>
                <a:off x="249" y="1903"/>
                <a:ext cx="23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50%</a:t>
                </a:r>
                <a:endParaRPr lang="en-GB" smtClean="0"/>
              </a:p>
            </p:txBody>
          </p:sp>
          <p:sp>
            <p:nvSpPr>
              <p:cNvPr id="772" name="Rectangle 378"/>
              <p:cNvSpPr>
                <a:spLocks noChangeArrowheads="1"/>
              </p:cNvSpPr>
              <p:nvPr/>
            </p:nvSpPr>
            <p:spPr bwMode="auto">
              <a:xfrm>
                <a:off x="249" y="1048"/>
                <a:ext cx="23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300" smtClean="0">
                    <a:solidFill>
                      <a:srgbClr val="000000"/>
                    </a:solidFill>
                  </a:rPr>
                  <a:t>75%</a:t>
                </a:r>
                <a:endParaRPr lang="en-GB" smtClean="0"/>
              </a:p>
            </p:txBody>
          </p:sp>
          <p:sp>
            <p:nvSpPr>
              <p:cNvPr id="773" name="Rectangle 379"/>
              <p:cNvSpPr>
                <a:spLocks noChangeArrowheads="1"/>
              </p:cNvSpPr>
              <p:nvPr/>
            </p:nvSpPr>
            <p:spPr bwMode="auto">
              <a:xfrm>
                <a:off x="604" y="3728"/>
                <a:ext cx="22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RES</a:t>
                </a:r>
                <a:endParaRPr lang="en-GB" sz="1100" b="1" dirty="0" smtClean="0"/>
              </a:p>
            </p:txBody>
          </p:sp>
          <p:sp>
            <p:nvSpPr>
              <p:cNvPr id="774" name="Rectangle 380"/>
              <p:cNvSpPr>
                <a:spLocks noChangeArrowheads="1"/>
              </p:cNvSpPr>
              <p:nvPr/>
            </p:nvSpPr>
            <p:spPr bwMode="auto">
              <a:xfrm>
                <a:off x="1046" y="3728"/>
                <a:ext cx="21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Gas</a:t>
                </a:r>
                <a:endParaRPr lang="en-GB" sz="1100" b="1" dirty="0" smtClean="0"/>
              </a:p>
            </p:txBody>
          </p:sp>
          <p:sp>
            <p:nvSpPr>
              <p:cNvPr id="775" name="Rectangle 381"/>
              <p:cNvSpPr>
                <a:spLocks noChangeArrowheads="1"/>
              </p:cNvSpPr>
              <p:nvPr/>
            </p:nvSpPr>
            <p:spPr bwMode="auto">
              <a:xfrm>
                <a:off x="1367" y="3728"/>
                <a:ext cx="44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Nuclear</a:t>
                </a:r>
                <a:endParaRPr lang="en-GB" sz="1100" b="1" dirty="0" smtClean="0"/>
              </a:p>
            </p:txBody>
          </p:sp>
          <p:sp>
            <p:nvSpPr>
              <p:cNvPr id="776" name="Rectangle 382"/>
              <p:cNvSpPr>
                <a:spLocks noChangeArrowheads="1"/>
              </p:cNvSpPr>
              <p:nvPr/>
            </p:nvSpPr>
            <p:spPr bwMode="auto">
              <a:xfrm>
                <a:off x="1971" y="3728"/>
                <a:ext cx="1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Oil</a:t>
                </a:r>
                <a:endParaRPr lang="en-GB" sz="1100" b="1" dirty="0" smtClean="0"/>
              </a:p>
            </p:txBody>
          </p:sp>
          <p:sp>
            <p:nvSpPr>
              <p:cNvPr id="777" name="Rectangle 383"/>
              <p:cNvSpPr>
                <a:spLocks noChangeArrowheads="1"/>
              </p:cNvSpPr>
              <p:nvPr/>
            </p:nvSpPr>
            <p:spPr bwMode="auto">
              <a:xfrm>
                <a:off x="2208" y="3728"/>
                <a:ext cx="60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100" b="1" dirty="0" smtClean="0">
                    <a:solidFill>
                      <a:srgbClr val="000000"/>
                    </a:solidFill>
                  </a:rPr>
                  <a:t>Solid</a:t>
                </a:r>
                <a:r>
                  <a:rPr lang="en-GB" sz="500" b="1" dirty="0" smtClean="0">
                    <a:solidFill>
                      <a:srgbClr val="000000"/>
                    </a:solidFill>
                  </a:rPr>
                  <a:t> </a:t>
                </a:r>
                <a:r>
                  <a:rPr lang="en-GB" sz="1100" b="1" dirty="0" smtClean="0">
                    <a:solidFill>
                      <a:srgbClr val="000000"/>
                    </a:solidFill>
                  </a:rPr>
                  <a:t>fuels</a:t>
                </a:r>
                <a:endParaRPr lang="en-GB" sz="1100" b="1" dirty="0" smtClean="0"/>
              </a:p>
            </p:txBody>
          </p:sp>
        </p:grpSp>
        <p:sp>
          <p:nvSpPr>
            <p:cNvPr id="738" name="Oval 384"/>
            <p:cNvSpPr>
              <a:spLocks noChangeArrowheads="1"/>
            </p:cNvSpPr>
            <p:nvPr/>
          </p:nvSpPr>
          <p:spPr bwMode="auto">
            <a:xfrm>
              <a:off x="1874458" y="2798556"/>
              <a:ext cx="1498192" cy="65200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r>
                <a:rPr lang="en-GB" sz="2800" dirty="0" smtClean="0">
                  <a:effectLst>
                    <a:outerShdw blurRad="38100" dist="38100" dir="2700000" algn="tl">
                      <a:srgbClr val="000000">
                        <a:alpha val="43137"/>
                      </a:srgbClr>
                    </a:outerShdw>
                  </a:effectLst>
                </a:rPr>
                <a:t>2030</a:t>
              </a:r>
            </a:p>
          </p:txBody>
        </p:sp>
        <p:sp>
          <p:nvSpPr>
            <p:cNvPr id="739" name="Oval 385"/>
            <p:cNvSpPr>
              <a:spLocks noChangeArrowheads="1"/>
            </p:cNvSpPr>
            <p:nvPr/>
          </p:nvSpPr>
          <p:spPr bwMode="auto">
            <a:xfrm>
              <a:off x="5822717" y="2798556"/>
              <a:ext cx="1498192" cy="65200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r>
                <a:rPr lang="en-GB" sz="2800" dirty="0" smtClean="0">
                  <a:effectLst>
                    <a:outerShdw blurRad="38100" dist="38100" dir="2700000" algn="tl">
                      <a:srgbClr val="000000">
                        <a:alpha val="43137"/>
                      </a:srgbClr>
                    </a:outerShdw>
                  </a:effectLst>
                </a:rPr>
                <a:t>2050</a:t>
              </a:r>
            </a:p>
          </p:txBody>
        </p:sp>
        <p:grpSp>
          <p:nvGrpSpPr>
            <p:cNvPr id="740" name="Group 388"/>
            <p:cNvGrpSpPr>
              <a:grpSpLocks/>
            </p:cNvGrpSpPr>
            <p:nvPr/>
          </p:nvGrpSpPr>
          <p:grpSpPr bwMode="auto">
            <a:xfrm>
              <a:off x="8124853" y="3123974"/>
              <a:ext cx="968375" cy="244390"/>
              <a:chOff x="431" y="3576"/>
              <a:chExt cx="680" cy="202"/>
            </a:xfrm>
          </p:grpSpPr>
          <p:sp>
            <p:nvSpPr>
              <p:cNvPr id="741" name="Freeform 389"/>
              <p:cNvSpPr>
                <a:spLocks/>
              </p:cNvSpPr>
              <p:nvPr/>
            </p:nvSpPr>
            <p:spPr bwMode="auto">
              <a:xfrm>
                <a:off x="511" y="3610"/>
                <a:ext cx="105" cy="135"/>
              </a:xfrm>
              <a:custGeom>
                <a:avLst/>
                <a:gdLst>
                  <a:gd name="T0" fmla="*/ 34121 w 33"/>
                  <a:gd name="T1" fmla="*/ 0 h 66"/>
                  <a:gd name="T2" fmla="*/ 70197 w 33"/>
                  <a:gd name="T3" fmla="*/ 1463 h 66"/>
                  <a:gd name="T4" fmla="*/ 34121 w 33"/>
                  <a:gd name="T5" fmla="*/ 2912 h 66"/>
                  <a:gd name="T6" fmla="*/ 0 w 33"/>
                  <a:gd name="T7" fmla="*/ 1463 h 66"/>
                  <a:gd name="T8" fmla="*/ 34121 w 33"/>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6">
                    <a:moveTo>
                      <a:pt x="16" y="0"/>
                    </a:moveTo>
                    <a:lnTo>
                      <a:pt x="33" y="33"/>
                    </a:lnTo>
                    <a:lnTo>
                      <a:pt x="16" y="66"/>
                    </a:lnTo>
                    <a:lnTo>
                      <a:pt x="0" y="33"/>
                    </a:lnTo>
                    <a:lnTo>
                      <a:pt x="16" y="0"/>
                    </a:lnTo>
                    <a:close/>
                  </a:path>
                </a:pathLst>
              </a:custGeom>
              <a:solidFill>
                <a:srgbClr val="FFFF00"/>
              </a:solidFill>
              <a:ln w="6350">
                <a:solidFill>
                  <a:schemeClr val="tx1"/>
                </a:solidFill>
                <a:prstDash val="solid"/>
                <a:round/>
                <a:headEnd/>
                <a:tailEnd/>
              </a:ln>
            </p:spPr>
            <p:txBody>
              <a:bodyPr/>
              <a:lstStyle/>
              <a:p>
                <a:endParaRPr lang="en-GB" smtClean="0"/>
              </a:p>
            </p:txBody>
          </p:sp>
          <p:sp>
            <p:nvSpPr>
              <p:cNvPr id="742" name="Rectangle 390"/>
              <p:cNvSpPr>
                <a:spLocks noChangeArrowheads="1"/>
              </p:cNvSpPr>
              <p:nvPr/>
            </p:nvSpPr>
            <p:spPr bwMode="auto">
              <a:xfrm>
                <a:off x="677" y="3576"/>
                <a:ext cx="33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dirty="0" smtClean="0">
                    <a:solidFill>
                      <a:srgbClr val="000000"/>
                    </a:solidFill>
                  </a:rPr>
                  <a:t>2005</a:t>
                </a:r>
                <a:endParaRPr lang="en-GB" sz="1400" dirty="0" smtClean="0"/>
              </a:p>
            </p:txBody>
          </p:sp>
          <p:sp>
            <p:nvSpPr>
              <p:cNvPr id="743" name="Rectangle 391"/>
              <p:cNvSpPr>
                <a:spLocks noChangeArrowheads="1"/>
              </p:cNvSpPr>
              <p:nvPr/>
            </p:nvSpPr>
            <p:spPr bwMode="auto">
              <a:xfrm>
                <a:off x="431" y="3576"/>
                <a:ext cx="680" cy="1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p>
            </p:txBody>
          </p:sp>
        </p:grpSp>
      </p:grpSp>
      <p:pic>
        <p:nvPicPr>
          <p:cNvPr id="779" name="Picture 2" descr="H:\My Documents\My Pictures\energy-roadmap-2050.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011" y="116632"/>
            <a:ext cx="1567485" cy="136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07087"/>
      </p:ext>
    </p:extLst>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X:\graph\PNGs\EUTRE10A-1128 - Roadmap2050-Graphs-A3_V10-10.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 contrast="10000"/>
                    </a14:imgEffect>
                  </a14:imgLayer>
                </a14:imgProps>
              </a:ext>
              <a:ext uri="{28A0092B-C50C-407E-A947-70E740481C1C}">
                <a14:useLocalDpi xmlns:a14="http://schemas.microsoft.com/office/drawing/2010/main" val="0"/>
              </a:ext>
            </a:extLst>
          </a:blip>
          <a:srcRect/>
          <a:stretch>
            <a:fillRect/>
          </a:stretch>
        </p:blipFill>
        <p:spPr bwMode="auto">
          <a:xfrm>
            <a:off x="-288000" y="864000"/>
            <a:ext cx="9525000" cy="673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8"/>
          <p:cNvSpPr>
            <a:spLocks noGrp="1"/>
          </p:cNvSpPr>
          <p:nvPr>
            <p:ph idx="4294967295"/>
          </p:nvPr>
        </p:nvSpPr>
        <p:spPr bwMode="auto">
          <a:xfrm>
            <a:off x="864000" y="2052000"/>
            <a:ext cx="5759450" cy="276999"/>
          </a:xfrm>
          <a:prstGeom prst="rect">
            <a:avLst/>
          </a:prstGeom>
          <a:ln>
            <a:miter lim="800000"/>
            <a:headEnd/>
            <a:tailEnd/>
          </a:ln>
        </p:spPr>
        <p:txBody>
          <a:bodyPr lIns="0" tIns="0" rIns="0" bIns="0">
            <a:spAutoFit/>
          </a:bodyPr>
          <a:lstStyle/>
          <a:p>
            <a:pPr eaLnBrk="1" hangingPunct="1">
              <a:buFont typeface="Trebuchet MS" pitchFamily="34" charset="0"/>
              <a:buNone/>
              <a:defRPr/>
            </a:pPr>
            <a:r>
              <a:rPr lang="fr-BE" sz="1800" dirty="0" smtClean="0">
                <a:cs typeface="Arial" charset="0"/>
              </a:rPr>
              <a:t>Share of nuclear in power generation (in %)</a:t>
            </a:r>
          </a:p>
        </p:txBody>
      </p:sp>
      <p:sp>
        <p:nvSpPr>
          <p:cNvPr id="12292" name="Content Placeholder 8"/>
          <p:cNvSpPr txBox="1">
            <a:spLocks/>
          </p:cNvSpPr>
          <p:nvPr/>
        </p:nvSpPr>
        <p:spPr bwMode="auto">
          <a:xfrm>
            <a:off x="1008000" y="6156000"/>
            <a:ext cx="7561262" cy="353943"/>
          </a:xfrm>
          <a:prstGeom prst="rect">
            <a:avLst/>
          </a:prstGeom>
          <a:noFill/>
          <a:ln w="9525">
            <a:noFill/>
            <a:miter lim="800000"/>
            <a:headEnd/>
            <a:tailEnd/>
          </a:ln>
        </p:spPr>
        <p:txBody>
          <a:bodyPr lIns="0" tIns="0" rIns="0" bIns="0">
            <a:spAutoFit/>
          </a:bodyPr>
          <a:lstStyle/>
          <a:p>
            <a:pPr>
              <a:spcBef>
                <a:spcPct val="20000"/>
              </a:spcBef>
              <a:defRPr/>
            </a:pPr>
            <a:r>
              <a:rPr lang="fr-BE" sz="1150" dirty="0">
                <a:latin typeface="Arial" charset="0"/>
                <a:cs typeface="Arial" charset="0"/>
              </a:rPr>
              <a:t>Nuclear production </a:t>
            </a:r>
            <a:r>
              <a:rPr lang="en-GB" sz="1150" dirty="0">
                <a:latin typeface="Arial" charset="0"/>
                <a:cs typeface="Arial" charset="0"/>
              </a:rPr>
              <a:t>will contribute more or less, depending on the scenario. </a:t>
            </a:r>
            <a:br>
              <a:rPr lang="en-GB" sz="1150" dirty="0">
                <a:latin typeface="Arial" charset="0"/>
                <a:cs typeface="Arial" charset="0"/>
              </a:rPr>
            </a:br>
            <a:r>
              <a:rPr lang="en-GB" sz="1150" dirty="0">
                <a:latin typeface="Arial" charset="0"/>
                <a:cs typeface="Arial" charset="0"/>
              </a:rPr>
              <a:t>80% GHG reduction can also be achieved with a very low nuclear </a:t>
            </a:r>
            <a:r>
              <a:rPr lang="en-GB" sz="1150" dirty="0" smtClean="0">
                <a:latin typeface="Arial" charset="0"/>
                <a:cs typeface="Arial" charset="0"/>
              </a:rPr>
              <a:t>contribution.</a:t>
            </a:r>
            <a:endParaRPr lang="fr-BE" sz="1150" dirty="0">
              <a:latin typeface="Arial" charset="0"/>
              <a:cs typeface="Arial" charset="0"/>
            </a:endParaRPr>
          </a:p>
        </p:txBody>
      </p:sp>
      <p:sp>
        <p:nvSpPr>
          <p:cNvPr id="28677" name="Title 1"/>
          <p:cNvSpPr>
            <a:spLocks/>
          </p:cNvSpPr>
          <p:nvPr/>
        </p:nvSpPr>
        <p:spPr bwMode="auto">
          <a:xfrm>
            <a:off x="864000" y="1368000"/>
            <a:ext cx="7942263"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nSpc>
                <a:spcPts val="2600"/>
              </a:lnSpc>
              <a:defRPr/>
            </a:pPr>
            <a:r>
              <a:rPr lang="en-GB" sz="2400" b="1" dirty="0" smtClean="0">
                <a:latin typeface="Arial" charset="0"/>
                <a:cs typeface="Arial" charset="0"/>
              </a:rPr>
              <a:t>Role of nuclear energy</a:t>
            </a:r>
            <a:br>
              <a:rPr lang="en-GB" sz="2400" b="1" dirty="0" smtClean="0">
                <a:latin typeface="Arial" charset="0"/>
                <a:cs typeface="Arial" charset="0"/>
              </a:rPr>
            </a:br>
            <a:r>
              <a:rPr lang="en-GB" sz="2400" b="1" dirty="0" smtClean="0">
                <a:latin typeface="Arial" charset="0"/>
                <a:cs typeface="Arial" charset="0"/>
              </a:rPr>
              <a:t>depends on scenario</a:t>
            </a:r>
            <a:endParaRPr lang="en-GB" sz="2400" b="1" dirty="0">
              <a:latin typeface="Arial" charset="0"/>
              <a:cs typeface="Arial" charset="0"/>
            </a:endParaRPr>
          </a:p>
        </p:txBody>
      </p:sp>
      <p:sp>
        <p:nvSpPr>
          <p:cNvPr id="11" name="Footer Placeholder 7"/>
          <p:cNvSpPr txBox="1">
            <a:spLocks/>
          </p:cNvSpPr>
          <p:nvPr/>
        </p:nvSpPr>
        <p:spPr>
          <a:xfrm rot="16200000">
            <a:off x="-723899" y="5334000"/>
            <a:ext cx="2305050" cy="365125"/>
          </a:xfrm>
          <a:prstGeom prst="rect">
            <a:avLst/>
          </a:prstGeom>
        </p:spPr>
        <p:txBody>
          <a:bodyPr anchor="ctr"/>
          <a:lstStyle/>
          <a:p>
            <a:pPr fontAlgn="auto">
              <a:spcBef>
                <a:spcPts val="0"/>
              </a:spcBef>
              <a:spcAft>
                <a:spcPts val="0"/>
              </a:spcAft>
              <a:defRPr/>
            </a:pPr>
            <a:r>
              <a:rPr lang="en-US" sz="930" dirty="0">
                <a:solidFill>
                  <a:srgbClr val="005BAB"/>
                </a:solidFill>
                <a:latin typeface="Arial" charset="0"/>
                <a:cs typeface="Arial" pitchFamily="34" charset="0"/>
              </a:rPr>
              <a:t>Source: European Commission</a:t>
            </a:r>
            <a:endParaRPr lang="en-US" sz="930" dirty="0">
              <a:solidFill>
                <a:schemeClr val="bg1">
                  <a:lumMod val="50000"/>
                </a:schemeClr>
              </a:solidFill>
              <a:latin typeface="Arial" charset="0"/>
              <a:cs typeface="Arial" pitchFamily="34" charset="0"/>
            </a:endParaRPr>
          </a:p>
        </p:txBody>
      </p:sp>
      <p:sp>
        <p:nvSpPr>
          <p:cNvPr id="10" name="Oval 9"/>
          <p:cNvSpPr/>
          <p:nvPr/>
        </p:nvSpPr>
        <p:spPr>
          <a:xfrm>
            <a:off x="504000" y="1382400"/>
            <a:ext cx="287337" cy="288925"/>
          </a:xfrm>
          <a:prstGeom prst="ellipse">
            <a:avLst/>
          </a:prstGeom>
          <a:solidFill>
            <a:srgbClr val="F6AA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Verdana" pitchFamily="34" charset="0"/>
            </a:endParaRPr>
          </a:p>
        </p:txBody>
      </p:sp>
      <p:pic>
        <p:nvPicPr>
          <p:cNvPr id="9" name="Picture 2" descr="H:\My Documents\My Pictures\energy-roadmap-2050.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011" y="116632"/>
            <a:ext cx="1567485" cy="136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30951"/>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Slide_Master">
  <a:themeElements>
    <a:clrScheme name="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E6AFEF"/>
        </a:accent1>
        <a:accent2>
          <a:srgbClr val="333399"/>
        </a:accent2>
        <a:accent3>
          <a:srgbClr val="FFFFFF"/>
        </a:accent3>
        <a:accent4>
          <a:srgbClr val="000000"/>
        </a:accent4>
        <a:accent5>
          <a:srgbClr val="F0D4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1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lide_Master 13">
        <a:dk1>
          <a:srgbClr val="000000"/>
        </a:dk1>
        <a:lt1>
          <a:srgbClr val="FFFFFF"/>
        </a:lt1>
        <a:dk2>
          <a:srgbClr val="000000"/>
        </a:dk2>
        <a:lt2>
          <a:srgbClr val="808080"/>
        </a:lt2>
        <a:accent1>
          <a:srgbClr val="E6AFEF"/>
        </a:accent1>
        <a:accent2>
          <a:srgbClr val="333399"/>
        </a:accent2>
        <a:accent3>
          <a:srgbClr val="FFFFFF"/>
        </a:accent3>
        <a:accent4>
          <a:srgbClr val="000000"/>
        </a:accent4>
        <a:accent5>
          <a:srgbClr val="F0D4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lide_Master">
  <a:themeElements>
    <a:clrScheme name="2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2_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lide_Master 13">
        <a:dk1>
          <a:srgbClr val="000000"/>
        </a:dk1>
        <a:lt1>
          <a:srgbClr val="FFFFFF"/>
        </a:lt1>
        <a:dk2>
          <a:srgbClr val="000000"/>
        </a:dk2>
        <a:lt2>
          <a:srgbClr val="808080"/>
        </a:lt2>
        <a:accent1>
          <a:srgbClr val="E6AFEF"/>
        </a:accent1>
        <a:accent2>
          <a:srgbClr val="333399"/>
        </a:accent2>
        <a:accent3>
          <a:srgbClr val="FFFFFF"/>
        </a:accent3>
        <a:accent4>
          <a:srgbClr val="000000"/>
        </a:accent4>
        <a:accent5>
          <a:srgbClr val="F0D4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lide_Master">
  <a:themeElements>
    <a:clrScheme name="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58775" marR="0" indent="0" algn="l" defTabSz="914400"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E6AFEF"/>
        </a:accent1>
        <a:accent2>
          <a:srgbClr val="333399"/>
        </a:accent2>
        <a:accent3>
          <a:srgbClr val="FFFFFF"/>
        </a:accent3>
        <a:accent4>
          <a:srgbClr val="000000"/>
        </a:accent4>
        <a:accent5>
          <a:srgbClr val="F0D4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F6AA34"/>
        </a:accent1>
        <a:accent2>
          <a:srgbClr val="00AFEC"/>
        </a:accent2>
        <a:accent3>
          <a:srgbClr val="FFFFFF"/>
        </a:accent3>
        <a:accent4>
          <a:srgbClr val="000000"/>
        </a:accent4>
        <a:accent5>
          <a:srgbClr val="FAD2AE"/>
        </a:accent5>
        <a:accent6>
          <a:srgbClr val="009ED6"/>
        </a:accent6>
        <a:hlink>
          <a:srgbClr val="E52E87"/>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4161</Words>
  <Application>Microsoft Office PowerPoint</Application>
  <PresentationFormat>Bildschirmpräsentation (4:3)</PresentationFormat>
  <Paragraphs>343</Paragraphs>
  <Slides>23</Slides>
  <Notes>22</Notes>
  <HiddenSlides>0</HiddenSlides>
  <MMClips>0</MMClips>
  <ScaleCrop>false</ScaleCrop>
  <HeadingPairs>
    <vt:vector size="4" baseType="variant">
      <vt:variant>
        <vt:lpstr>Design</vt:lpstr>
      </vt:variant>
      <vt:variant>
        <vt:i4>4</vt:i4>
      </vt:variant>
      <vt:variant>
        <vt:lpstr>Folientitel</vt:lpstr>
      </vt:variant>
      <vt:variant>
        <vt:i4>23</vt:i4>
      </vt:variant>
    </vt:vector>
  </HeadingPairs>
  <TitlesOfParts>
    <vt:vector size="27" baseType="lpstr">
      <vt:lpstr>Slide_Master</vt:lpstr>
      <vt:lpstr>1_Slide_Master</vt:lpstr>
      <vt:lpstr>2_Slide_Master</vt:lpstr>
      <vt:lpstr>4_Slide_Master</vt:lpstr>
      <vt:lpstr>PowerPoint-Präsentation</vt:lpstr>
      <vt:lpstr>PowerPoint-Präsentation</vt:lpstr>
      <vt:lpstr>PowerPoint-Präsentation</vt:lpstr>
      <vt:lpstr>PowerPoint-Präsentation</vt:lpstr>
      <vt:lpstr>Current EU Energy Mix is not sustainable </vt:lpstr>
      <vt:lpstr>PowerPoint-Präsentation</vt:lpstr>
      <vt:lpstr>Energy Roadmap 2050: a basis for a long-term policy framework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Christian.KIRCHSTEIGER@ec.europa.eu</dc:creator>
  <cp:lastModifiedBy>Christian Kirchsteiger</cp:lastModifiedBy>
  <cp:revision>815</cp:revision>
  <cp:lastPrinted>2013-05-15T10:16:15Z</cp:lastPrinted>
  <dcterms:created xsi:type="dcterms:W3CDTF">2011-10-28T10:25:18Z</dcterms:created>
  <dcterms:modified xsi:type="dcterms:W3CDTF">2013-09-24T05:48:35Z</dcterms:modified>
</cp:coreProperties>
</file>