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94" r:id="rId12"/>
    <p:sldId id="266" r:id="rId13"/>
    <p:sldId id="267" r:id="rId14"/>
    <p:sldId id="273" r:id="rId15"/>
    <p:sldId id="268" r:id="rId16"/>
    <p:sldId id="269" r:id="rId17"/>
    <p:sldId id="275" r:id="rId18"/>
    <p:sldId id="270" r:id="rId19"/>
    <p:sldId id="271" r:id="rId20"/>
    <p:sldId id="274" r:id="rId21"/>
    <p:sldId id="272" r:id="rId22"/>
    <p:sldId id="276" r:id="rId23"/>
    <p:sldId id="277" r:id="rId24"/>
    <p:sldId id="279" r:id="rId25"/>
    <p:sldId id="284" r:id="rId26"/>
    <p:sldId id="290" r:id="rId27"/>
    <p:sldId id="281" r:id="rId28"/>
    <p:sldId id="282" r:id="rId29"/>
    <p:sldId id="283" r:id="rId30"/>
    <p:sldId id="285" r:id="rId31"/>
    <p:sldId id="288" r:id="rId32"/>
    <p:sldId id="293" r:id="rId33"/>
    <p:sldId id="286" r:id="rId34"/>
    <p:sldId id="287" r:id="rId35"/>
    <p:sldId id="289" r:id="rId36"/>
    <p:sldId id="291"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8" d="100"/>
          <a:sy n="88" d="100"/>
        </p:scale>
        <p:origin x="-38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A978F9-EE53-F941-83C6-097864826539}" type="datetimeFigureOut">
              <a:rPr lang="en-US" smtClean="0"/>
              <a:t>13/9/24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C42762-0B08-D348-BC9E-20D1941D2379}" type="slidenum">
              <a:rPr lang="en-US" smtClean="0"/>
              <a:t>‹#›</a:t>
            </a:fld>
            <a:endParaRPr lang="en-US"/>
          </a:p>
        </p:txBody>
      </p:sp>
    </p:spTree>
    <p:extLst>
      <p:ext uri="{BB962C8B-B14F-4D97-AF65-F5344CB8AC3E}">
        <p14:creationId xmlns:p14="http://schemas.microsoft.com/office/powerpoint/2010/main" val="22436563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循環抽水機是核電廠反應爐重要的設施，結構工程的止水帶就如同防水手錶的密封橡膠環，如果遇到下雨、颱風、海嘯，抽水機房進水，抽水機就會失效，反應爐就無法得到供水，而導而爐心融毀。</a:t>
            </a:r>
            <a:endParaRPr lang="en-US" altLang="zh-TW" dirty="0" smtClean="0"/>
          </a:p>
          <a:p>
            <a:r>
              <a:rPr lang="zh-TW" altLang="en-US" dirty="0" smtClean="0"/>
              <a:t>從現場照片看來，不但工程㗊質粗糙、隨偒，而且止水帶的材料與水泥混凝土也有很大的問題。</a:t>
            </a:r>
            <a:endParaRPr lang="en-US" dirty="0"/>
          </a:p>
        </p:txBody>
      </p:sp>
      <p:sp>
        <p:nvSpPr>
          <p:cNvPr id="4" name="Slide Number Placeholder 3"/>
          <p:cNvSpPr>
            <a:spLocks noGrp="1"/>
          </p:cNvSpPr>
          <p:nvPr>
            <p:ph type="sldNum" sz="quarter" idx="10"/>
          </p:nvPr>
        </p:nvSpPr>
        <p:spPr/>
        <p:txBody>
          <a:bodyPr/>
          <a:lstStyle/>
          <a:p>
            <a:fld id="{E27B1CD4-A7F6-CB46-8108-2A79AF9EB56A}" type="slidenum">
              <a:rPr lang="en-US" smtClean="0"/>
              <a:t>28</a:t>
            </a:fld>
            <a:endParaRPr lang="en-US"/>
          </a:p>
        </p:txBody>
      </p:sp>
    </p:spTree>
    <p:extLst>
      <p:ext uri="{BB962C8B-B14F-4D97-AF65-F5344CB8AC3E}">
        <p14:creationId xmlns:p14="http://schemas.microsoft.com/office/powerpoint/2010/main" val="1690466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TW" altLang="en-US" dirty="0" smtClean="0"/>
              <a:t>所以核四廠經常進水，成了泡水電廠。核四的防水工程都沒有做好，如此明顯的缺失，發生許多次，現在號稱完成了</a:t>
            </a:r>
            <a:r>
              <a:rPr lang="en-US" altLang="zh-TW" dirty="0" smtClean="0"/>
              <a:t>95%</a:t>
            </a:r>
            <a:r>
              <a:rPr lang="zh-TW" altLang="en-US" dirty="0" smtClean="0"/>
              <a:t>，但只要</a:t>
            </a:r>
            <a:r>
              <a:rPr lang="en-US" altLang="zh-TW" dirty="0" smtClean="0"/>
              <a:t>0</a:t>
            </a:r>
            <a:r>
              <a:rPr lang="zh-TW" altLang="en-US" dirty="0" smtClean="0"/>
              <a:t>.</a:t>
            </a:r>
            <a:r>
              <a:rPr lang="en-US" altLang="zh-TW" dirty="0" smtClean="0"/>
              <a:t>0001%</a:t>
            </a:r>
            <a:r>
              <a:rPr lang="zh-TW" altLang="en-US" dirty="0" smtClean="0"/>
              <a:t>的缺失，就會造成核災。</a:t>
            </a:r>
            <a:endParaRPr lang="en-US" dirty="0"/>
          </a:p>
        </p:txBody>
      </p:sp>
      <p:sp>
        <p:nvSpPr>
          <p:cNvPr id="4" name="Slide Number Placeholder 3"/>
          <p:cNvSpPr>
            <a:spLocks noGrp="1"/>
          </p:cNvSpPr>
          <p:nvPr>
            <p:ph type="sldNum" sz="quarter" idx="10"/>
          </p:nvPr>
        </p:nvSpPr>
        <p:spPr/>
        <p:txBody>
          <a:bodyPr/>
          <a:lstStyle/>
          <a:p>
            <a:fld id="{E27B1CD4-A7F6-CB46-8108-2A79AF9EB56A}" type="slidenum">
              <a:rPr lang="en-US" smtClean="0"/>
              <a:t>29</a:t>
            </a:fld>
            <a:endParaRPr lang="en-US"/>
          </a:p>
        </p:txBody>
      </p:sp>
    </p:spTree>
    <p:extLst>
      <p:ext uri="{BB962C8B-B14F-4D97-AF65-F5344CB8AC3E}">
        <p14:creationId xmlns:p14="http://schemas.microsoft.com/office/powerpoint/2010/main" val="269288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BCAFE2-6CD6-A140-A1DA-81D71A345B86}" type="datetimeFigureOut">
              <a:rPr lang="en-US" smtClean="0"/>
              <a:t>13/9/24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E821F-B6C1-AB48-84F6-58036FB81B42}" type="slidenum">
              <a:rPr lang="en-US" smtClean="0"/>
              <a:t>‹#›</a:t>
            </a:fld>
            <a:endParaRPr lang="en-US"/>
          </a:p>
        </p:txBody>
      </p:sp>
    </p:spTree>
    <p:extLst>
      <p:ext uri="{BB962C8B-B14F-4D97-AF65-F5344CB8AC3E}">
        <p14:creationId xmlns:p14="http://schemas.microsoft.com/office/powerpoint/2010/main" val="2714721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Date Placeholder 3"/>
          <p:cNvSpPr>
            <a:spLocks noGrp="1"/>
          </p:cNvSpPr>
          <p:nvPr>
            <p:ph type="dt" sz="half" idx="10"/>
          </p:nvPr>
        </p:nvSpPr>
        <p:spPr/>
        <p:txBody>
          <a:bodyPr/>
          <a:lstStyle/>
          <a:p>
            <a:fld id="{66BCAFE2-6CD6-A140-A1DA-81D71A345B86}" type="datetimeFigureOut">
              <a:rPr lang="en-US" smtClean="0"/>
              <a:t>13/9/24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E821F-B6C1-AB48-84F6-58036FB81B42}" type="slidenum">
              <a:rPr lang="en-US" smtClean="0"/>
              <a:t>‹#›</a:t>
            </a:fld>
            <a:endParaRPr lang="en-US"/>
          </a:p>
        </p:txBody>
      </p:sp>
    </p:spTree>
    <p:extLst>
      <p:ext uri="{BB962C8B-B14F-4D97-AF65-F5344CB8AC3E}">
        <p14:creationId xmlns:p14="http://schemas.microsoft.com/office/powerpoint/2010/main" val="445736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TW"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Date Placeholder 3"/>
          <p:cNvSpPr>
            <a:spLocks noGrp="1"/>
          </p:cNvSpPr>
          <p:nvPr>
            <p:ph type="dt" sz="half" idx="10"/>
          </p:nvPr>
        </p:nvSpPr>
        <p:spPr/>
        <p:txBody>
          <a:bodyPr/>
          <a:lstStyle/>
          <a:p>
            <a:fld id="{66BCAFE2-6CD6-A140-A1DA-81D71A345B86}" type="datetimeFigureOut">
              <a:rPr lang="en-US" smtClean="0"/>
              <a:t>13/9/24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E821F-B6C1-AB48-84F6-58036FB81B42}" type="slidenum">
              <a:rPr lang="en-US" smtClean="0"/>
              <a:t>‹#›</a:t>
            </a:fld>
            <a:endParaRPr lang="en-US"/>
          </a:p>
        </p:txBody>
      </p:sp>
    </p:spTree>
    <p:extLst>
      <p:ext uri="{BB962C8B-B14F-4D97-AF65-F5344CB8AC3E}">
        <p14:creationId xmlns:p14="http://schemas.microsoft.com/office/powerpoint/2010/main" val="726469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idx="1"/>
          </p:nvPr>
        </p:nvSpPr>
        <p:spPr/>
        <p:txBody>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Date Placeholder 3"/>
          <p:cNvSpPr>
            <a:spLocks noGrp="1"/>
          </p:cNvSpPr>
          <p:nvPr>
            <p:ph type="dt" sz="half" idx="10"/>
          </p:nvPr>
        </p:nvSpPr>
        <p:spPr/>
        <p:txBody>
          <a:bodyPr/>
          <a:lstStyle/>
          <a:p>
            <a:fld id="{66BCAFE2-6CD6-A140-A1DA-81D71A345B86}" type="datetimeFigureOut">
              <a:rPr lang="en-US" smtClean="0"/>
              <a:t>13/9/24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E821F-B6C1-AB48-84F6-58036FB81B42}" type="slidenum">
              <a:rPr lang="en-US" smtClean="0"/>
              <a:t>‹#›</a:t>
            </a:fld>
            <a:endParaRPr lang="en-US"/>
          </a:p>
        </p:txBody>
      </p:sp>
    </p:spTree>
    <p:extLst>
      <p:ext uri="{BB962C8B-B14F-4D97-AF65-F5344CB8AC3E}">
        <p14:creationId xmlns:p14="http://schemas.microsoft.com/office/powerpoint/2010/main" val="304464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TW"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smtClean="0"/>
              <a:t>Click to edit Master text styles</a:t>
            </a:r>
          </a:p>
        </p:txBody>
      </p:sp>
      <p:sp>
        <p:nvSpPr>
          <p:cNvPr id="4" name="Date Placeholder 3"/>
          <p:cNvSpPr>
            <a:spLocks noGrp="1"/>
          </p:cNvSpPr>
          <p:nvPr>
            <p:ph type="dt" sz="half" idx="10"/>
          </p:nvPr>
        </p:nvSpPr>
        <p:spPr/>
        <p:txBody>
          <a:bodyPr/>
          <a:lstStyle/>
          <a:p>
            <a:fld id="{66BCAFE2-6CD6-A140-A1DA-81D71A345B86}" type="datetimeFigureOut">
              <a:rPr lang="en-US" smtClean="0"/>
              <a:t>13/9/24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E821F-B6C1-AB48-84F6-58036FB81B42}" type="slidenum">
              <a:rPr lang="en-US" smtClean="0"/>
              <a:t>‹#›</a:t>
            </a:fld>
            <a:endParaRPr lang="en-US"/>
          </a:p>
        </p:txBody>
      </p:sp>
    </p:spTree>
    <p:extLst>
      <p:ext uri="{BB962C8B-B14F-4D97-AF65-F5344CB8AC3E}">
        <p14:creationId xmlns:p14="http://schemas.microsoft.com/office/powerpoint/2010/main" val="489977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Date Placeholder 4"/>
          <p:cNvSpPr>
            <a:spLocks noGrp="1"/>
          </p:cNvSpPr>
          <p:nvPr>
            <p:ph type="dt" sz="half" idx="10"/>
          </p:nvPr>
        </p:nvSpPr>
        <p:spPr/>
        <p:txBody>
          <a:bodyPr/>
          <a:lstStyle/>
          <a:p>
            <a:fld id="{66BCAFE2-6CD6-A140-A1DA-81D71A345B86}" type="datetimeFigureOut">
              <a:rPr lang="en-US" smtClean="0"/>
              <a:t>13/9/24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DE821F-B6C1-AB48-84F6-58036FB81B42}" type="slidenum">
              <a:rPr lang="en-US" smtClean="0"/>
              <a:t>‹#›</a:t>
            </a:fld>
            <a:endParaRPr lang="en-US"/>
          </a:p>
        </p:txBody>
      </p:sp>
    </p:spTree>
    <p:extLst>
      <p:ext uri="{BB962C8B-B14F-4D97-AF65-F5344CB8AC3E}">
        <p14:creationId xmlns:p14="http://schemas.microsoft.com/office/powerpoint/2010/main" val="3286522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TW"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7" name="Date Placeholder 6"/>
          <p:cNvSpPr>
            <a:spLocks noGrp="1"/>
          </p:cNvSpPr>
          <p:nvPr>
            <p:ph type="dt" sz="half" idx="10"/>
          </p:nvPr>
        </p:nvSpPr>
        <p:spPr/>
        <p:txBody>
          <a:bodyPr/>
          <a:lstStyle/>
          <a:p>
            <a:fld id="{66BCAFE2-6CD6-A140-A1DA-81D71A345B86}" type="datetimeFigureOut">
              <a:rPr lang="en-US" smtClean="0"/>
              <a:t>13/9/24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DE821F-B6C1-AB48-84F6-58036FB81B42}" type="slidenum">
              <a:rPr lang="en-US" smtClean="0"/>
              <a:t>‹#›</a:t>
            </a:fld>
            <a:endParaRPr lang="en-US"/>
          </a:p>
        </p:txBody>
      </p:sp>
    </p:spTree>
    <p:extLst>
      <p:ext uri="{BB962C8B-B14F-4D97-AF65-F5344CB8AC3E}">
        <p14:creationId xmlns:p14="http://schemas.microsoft.com/office/powerpoint/2010/main" val="2651628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smtClean="0"/>
              <a:t>Click to edit Master title style</a:t>
            </a:r>
            <a:endParaRPr lang="en-US"/>
          </a:p>
        </p:txBody>
      </p:sp>
      <p:sp>
        <p:nvSpPr>
          <p:cNvPr id="3" name="Date Placeholder 2"/>
          <p:cNvSpPr>
            <a:spLocks noGrp="1"/>
          </p:cNvSpPr>
          <p:nvPr>
            <p:ph type="dt" sz="half" idx="10"/>
          </p:nvPr>
        </p:nvSpPr>
        <p:spPr/>
        <p:txBody>
          <a:bodyPr/>
          <a:lstStyle/>
          <a:p>
            <a:fld id="{66BCAFE2-6CD6-A140-A1DA-81D71A345B86}" type="datetimeFigureOut">
              <a:rPr lang="en-US" smtClean="0"/>
              <a:t>13/9/24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DE821F-B6C1-AB48-84F6-58036FB81B42}" type="slidenum">
              <a:rPr lang="en-US" smtClean="0"/>
              <a:t>‹#›</a:t>
            </a:fld>
            <a:endParaRPr lang="en-US"/>
          </a:p>
        </p:txBody>
      </p:sp>
    </p:spTree>
    <p:extLst>
      <p:ext uri="{BB962C8B-B14F-4D97-AF65-F5344CB8AC3E}">
        <p14:creationId xmlns:p14="http://schemas.microsoft.com/office/powerpoint/2010/main" val="3866520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BCAFE2-6CD6-A140-A1DA-81D71A345B86}" type="datetimeFigureOut">
              <a:rPr lang="en-US" smtClean="0"/>
              <a:t>13/9/24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DE821F-B6C1-AB48-84F6-58036FB81B42}" type="slidenum">
              <a:rPr lang="en-US" smtClean="0"/>
              <a:t>‹#›</a:t>
            </a:fld>
            <a:endParaRPr lang="en-US"/>
          </a:p>
        </p:txBody>
      </p:sp>
    </p:spTree>
    <p:extLst>
      <p:ext uri="{BB962C8B-B14F-4D97-AF65-F5344CB8AC3E}">
        <p14:creationId xmlns:p14="http://schemas.microsoft.com/office/powerpoint/2010/main" val="3292707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TW"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Date Placeholder 4"/>
          <p:cNvSpPr>
            <a:spLocks noGrp="1"/>
          </p:cNvSpPr>
          <p:nvPr>
            <p:ph type="dt" sz="half" idx="10"/>
          </p:nvPr>
        </p:nvSpPr>
        <p:spPr/>
        <p:txBody>
          <a:bodyPr/>
          <a:lstStyle/>
          <a:p>
            <a:fld id="{66BCAFE2-6CD6-A140-A1DA-81D71A345B86}" type="datetimeFigureOut">
              <a:rPr lang="en-US" smtClean="0"/>
              <a:t>13/9/24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DE821F-B6C1-AB48-84F6-58036FB81B42}" type="slidenum">
              <a:rPr lang="en-US" smtClean="0"/>
              <a:t>‹#›</a:t>
            </a:fld>
            <a:endParaRPr lang="en-US"/>
          </a:p>
        </p:txBody>
      </p:sp>
    </p:spTree>
    <p:extLst>
      <p:ext uri="{BB962C8B-B14F-4D97-AF65-F5344CB8AC3E}">
        <p14:creationId xmlns:p14="http://schemas.microsoft.com/office/powerpoint/2010/main" val="2198144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TW"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Date Placeholder 4"/>
          <p:cNvSpPr>
            <a:spLocks noGrp="1"/>
          </p:cNvSpPr>
          <p:nvPr>
            <p:ph type="dt" sz="half" idx="10"/>
          </p:nvPr>
        </p:nvSpPr>
        <p:spPr/>
        <p:txBody>
          <a:bodyPr/>
          <a:lstStyle/>
          <a:p>
            <a:fld id="{66BCAFE2-6CD6-A140-A1DA-81D71A345B86}" type="datetimeFigureOut">
              <a:rPr lang="en-US" smtClean="0"/>
              <a:t>13/9/24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DE821F-B6C1-AB48-84F6-58036FB81B42}" type="slidenum">
              <a:rPr lang="en-US" smtClean="0"/>
              <a:t>‹#›</a:t>
            </a:fld>
            <a:endParaRPr lang="en-US"/>
          </a:p>
        </p:txBody>
      </p:sp>
    </p:spTree>
    <p:extLst>
      <p:ext uri="{BB962C8B-B14F-4D97-AF65-F5344CB8AC3E}">
        <p14:creationId xmlns:p14="http://schemas.microsoft.com/office/powerpoint/2010/main" val="13759373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BCAFE2-6CD6-A140-A1DA-81D71A345B86}" type="datetimeFigureOut">
              <a:rPr lang="en-US" smtClean="0"/>
              <a:t>13/9/24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DE821F-B6C1-AB48-84F6-58036FB81B42}" type="slidenum">
              <a:rPr lang="en-US" smtClean="0"/>
              <a:t>‹#›</a:t>
            </a:fld>
            <a:endParaRPr lang="en-US"/>
          </a:p>
        </p:txBody>
      </p:sp>
    </p:spTree>
    <p:extLst>
      <p:ext uri="{BB962C8B-B14F-4D97-AF65-F5344CB8AC3E}">
        <p14:creationId xmlns:p14="http://schemas.microsoft.com/office/powerpoint/2010/main" val="3073660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110187"/>
            <a:ext cx="9144000" cy="9083343"/>
          </a:xfrm>
          <a:prstGeom prst="rect">
            <a:avLst/>
          </a:prstGeom>
        </p:spPr>
      </p:pic>
      <p:sp>
        <p:nvSpPr>
          <p:cNvPr id="2" name="Title 1"/>
          <p:cNvSpPr>
            <a:spLocks noGrp="1"/>
          </p:cNvSpPr>
          <p:nvPr>
            <p:ph type="ctrTitle"/>
          </p:nvPr>
        </p:nvSpPr>
        <p:spPr>
          <a:xfrm>
            <a:off x="433570" y="1139994"/>
            <a:ext cx="7772400" cy="2886059"/>
          </a:xfrm>
        </p:spPr>
        <p:txBody>
          <a:bodyPr>
            <a:normAutofit fontScale="90000"/>
          </a:bodyPr>
          <a:lstStyle/>
          <a:p>
            <a:r>
              <a:rPr lang="en-US" sz="12800" dirty="0" err="1" smtClean="0"/>
              <a:t>nuc</a:t>
            </a:r>
            <a:r>
              <a:rPr lang="en-US" sz="12800" dirty="0" err="1" smtClean="0">
                <a:solidFill>
                  <a:srgbClr val="FF0000"/>
                </a:solidFill>
              </a:rPr>
              <a:t>LIAR</a:t>
            </a:r>
            <a:r>
              <a:rPr lang="en-US" dirty="0" smtClean="0"/>
              <a:t/>
            </a:r>
            <a:br>
              <a:rPr lang="en-US" dirty="0" smtClean="0"/>
            </a:br>
            <a:r>
              <a:rPr lang="zh-TW" altLang="en-US" sz="6700" dirty="0" smtClean="0">
                <a:solidFill>
                  <a:schemeClr val="bg1"/>
                </a:solidFill>
                <a:latin typeface="Apple LiGothic Medium"/>
                <a:ea typeface="Apple LiGothic Medium"/>
                <a:cs typeface="Apple LiGothic Medium"/>
              </a:rPr>
              <a:t>核</a:t>
            </a:r>
            <a:r>
              <a:rPr lang="zh-TW" altLang="en-US" sz="10700" dirty="0" smtClean="0">
                <a:solidFill>
                  <a:srgbClr val="FF0000"/>
                </a:solidFill>
                <a:latin typeface="Apple LiGothic Medium"/>
                <a:ea typeface="Apple LiGothic Medium"/>
                <a:cs typeface="Apple LiGothic Medium"/>
              </a:rPr>
              <a:t>騙</a:t>
            </a:r>
            <a:endParaRPr lang="en-US" sz="10700" dirty="0">
              <a:solidFill>
                <a:srgbClr val="FF0000"/>
              </a:solidFill>
              <a:latin typeface="Apple LiGothic Medium"/>
              <a:ea typeface="Apple LiGothic Medium"/>
              <a:cs typeface="Apple LiGothic Medium"/>
            </a:endParaRPr>
          </a:p>
        </p:txBody>
      </p:sp>
      <p:sp>
        <p:nvSpPr>
          <p:cNvPr id="3" name="Subtitle 2"/>
          <p:cNvSpPr>
            <a:spLocks noGrp="1"/>
          </p:cNvSpPr>
          <p:nvPr>
            <p:ph type="subTitle" idx="1"/>
          </p:nvPr>
        </p:nvSpPr>
        <p:spPr>
          <a:xfrm>
            <a:off x="1256150" y="4405691"/>
            <a:ext cx="6400800" cy="1752600"/>
          </a:xfrm>
        </p:spPr>
        <p:txBody>
          <a:bodyPr/>
          <a:lstStyle/>
          <a:p>
            <a:r>
              <a:rPr lang="en-US" altLang="zh-TW" dirty="0" smtClean="0">
                <a:solidFill>
                  <a:schemeClr val="bg1"/>
                </a:solidFill>
              </a:rPr>
              <a:t>far</a:t>
            </a:r>
            <a:r>
              <a:rPr lang="zh-TW" altLang="en-US" dirty="0" smtClean="0">
                <a:solidFill>
                  <a:schemeClr val="bg1"/>
                </a:solidFill>
              </a:rPr>
              <a:t> </a:t>
            </a:r>
            <a:r>
              <a:rPr lang="en-US" altLang="zh-TW" dirty="0" smtClean="0">
                <a:solidFill>
                  <a:schemeClr val="bg1"/>
                </a:solidFill>
              </a:rPr>
              <a:t>side</a:t>
            </a:r>
            <a:r>
              <a:rPr lang="zh-TW" altLang="en-US" dirty="0" smtClean="0">
                <a:solidFill>
                  <a:schemeClr val="bg1"/>
                </a:solidFill>
              </a:rPr>
              <a:t> </a:t>
            </a:r>
            <a:r>
              <a:rPr lang="en-US" altLang="zh-TW" dirty="0" smtClean="0">
                <a:solidFill>
                  <a:schemeClr val="bg1"/>
                </a:solidFill>
              </a:rPr>
              <a:t>of</a:t>
            </a:r>
            <a:r>
              <a:rPr lang="zh-TW" altLang="en-US" dirty="0" smtClean="0">
                <a:solidFill>
                  <a:schemeClr val="bg1"/>
                </a:solidFill>
              </a:rPr>
              <a:t> </a:t>
            </a:r>
            <a:r>
              <a:rPr lang="en-US" altLang="zh-TW" dirty="0" smtClean="0">
                <a:solidFill>
                  <a:schemeClr val="bg1"/>
                </a:solidFill>
              </a:rPr>
              <a:t>the</a:t>
            </a:r>
            <a:r>
              <a:rPr lang="zh-TW" altLang="en-US" dirty="0" smtClean="0">
                <a:solidFill>
                  <a:schemeClr val="bg1"/>
                </a:solidFill>
              </a:rPr>
              <a:t> </a:t>
            </a:r>
            <a:r>
              <a:rPr lang="en-US" altLang="zh-TW" dirty="0">
                <a:solidFill>
                  <a:schemeClr val="bg1"/>
                </a:solidFill>
              </a:rPr>
              <a:t>T</a:t>
            </a:r>
            <a:r>
              <a:rPr lang="en-US" altLang="zh-TW" dirty="0" smtClean="0">
                <a:solidFill>
                  <a:schemeClr val="bg1"/>
                </a:solidFill>
              </a:rPr>
              <a:t>aiwan</a:t>
            </a:r>
            <a:r>
              <a:rPr lang="zh-TW" altLang="en-US" dirty="0" smtClean="0">
                <a:solidFill>
                  <a:schemeClr val="bg1"/>
                </a:solidFill>
              </a:rPr>
              <a:t> </a:t>
            </a:r>
            <a:endParaRPr lang="en-US" altLang="zh-TW" dirty="0" smtClean="0">
              <a:solidFill>
                <a:schemeClr val="bg1"/>
              </a:solidFill>
            </a:endParaRPr>
          </a:p>
          <a:p>
            <a:r>
              <a:rPr lang="en-US" altLang="zh-TW" dirty="0" smtClean="0">
                <a:solidFill>
                  <a:schemeClr val="bg1"/>
                </a:solidFill>
              </a:rPr>
              <a:t>STRESS</a:t>
            </a:r>
            <a:r>
              <a:rPr lang="zh-TW" altLang="en-US" dirty="0" smtClean="0">
                <a:solidFill>
                  <a:schemeClr val="bg1"/>
                </a:solidFill>
              </a:rPr>
              <a:t> </a:t>
            </a:r>
            <a:r>
              <a:rPr lang="en-US" altLang="zh-TW" dirty="0" smtClean="0">
                <a:solidFill>
                  <a:schemeClr val="bg1"/>
                </a:solidFill>
              </a:rPr>
              <a:t>TEST</a:t>
            </a:r>
            <a:r>
              <a:rPr lang="zh-TW" altLang="en-US" dirty="0" smtClean="0">
                <a:solidFill>
                  <a:schemeClr val="bg1"/>
                </a:solidFill>
              </a:rPr>
              <a:t> </a:t>
            </a:r>
            <a:r>
              <a:rPr lang="en-US" altLang="zh-TW" dirty="0" smtClean="0">
                <a:solidFill>
                  <a:schemeClr val="bg1"/>
                </a:solidFill>
              </a:rPr>
              <a:t>reports</a:t>
            </a:r>
            <a:endParaRPr lang="en-US" dirty="0">
              <a:solidFill>
                <a:schemeClr val="bg1"/>
              </a:solidFill>
            </a:endParaRPr>
          </a:p>
        </p:txBody>
      </p:sp>
    </p:spTree>
    <p:extLst>
      <p:ext uri="{BB962C8B-B14F-4D97-AF65-F5344CB8AC3E}">
        <p14:creationId xmlns:p14="http://schemas.microsoft.com/office/powerpoint/2010/main" val="55783579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99542"/>
            <a:ext cx="9144000" cy="5130800"/>
          </a:xfrm>
          <a:prstGeom prst="rect">
            <a:avLst/>
          </a:prstGeom>
        </p:spPr>
      </p:pic>
      <p:sp>
        <p:nvSpPr>
          <p:cNvPr id="3" name="Title 2"/>
          <p:cNvSpPr>
            <a:spLocks noGrp="1"/>
          </p:cNvSpPr>
          <p:nvPr>
            <p:ph type="title"/>
          </p:nvPr>
        </p:nvSpPr>
        <p:spPr/>
        <p:txBody>
          <a:bodyPr>
            <a:normAutofit fontScale="90000"/>
          </a:bodyPr>
          <a:lstStyle/>
          <a:p>
            <a:r>
              <a:rPr lang="en-US" dirty="0" smtClean="0"/>
              <a:t>in the KMT Party Office in the Legislative Yuan</a:t>
            </a:r>
            <a:endParaRPr lang="en-US" dirty="0"/>
          </a:p>
        </p:txBody>
      </p:sp>
      <p:sp>
        <p:nvSpPr>
          <p:cNvPr id="4" name="Content Placeholder 3"/>
          <p:cNvSpPr>
            <a:spLocks noGrp="1"/>
          </p:cNvSpPr>
          <p:nvPr>
            <p:ph idx="1"/>
          </p:nvPr>
        </p:nvSpPr>
        <p:spPr/>
        <p:txBody>
          <a:bodyPr/>
          <a:lstStyle/>
          <a:p>
            <a:endParaRPr lang="en-US" dirty="0"/>
          </a:p>
        </p:txBody>
      </p:sp>
    </p:spTree>
    <p:extLst>
      <p:ext uri="{BB962C8B-B14F-4D97-AF65-F5344CB8AC3E}">
        <p14:creationId xmlns:p14="http://schemas.microsoft.com/office/powerpoint/2010/main" val="1112803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99941"/>
            <a:ext cx="8229600" cy="1143000"/>
          </a:xfrm>
        </p:spPr>
        <p:txBody>
          <a:bodyPr>
            <a:noAutofit/>
          </a:bodyPr>
          <a:lstStyle/>
          <a:p>
            <a:pPr algn="l"/>
            <a:r>
              <a:rPr lang="en-US" sz="3600" dirty="0" smtClean="0"/>
              <a:t>Do you know all NPPs and National Stress Test Reports are prepared by INER of AEC?</a:t>
            </a:r>
            <a:r>
              <a:rPr lang="zh-TW" altLang="en-US" sz="3600" dirty="0" smtClean="0"/>
              <a:t>  </a:t>
            </a:r>
            <a:r>
              <a:rPr lang="en-US" altLang="zh-TW" sz="3600" dirty="0" smtClean="0"/>
              <a:t>And</a:t>
            </a:r>
            <a:r>
              <a:rPr lang="zh-TW" altLang="en-US" sz="3600" dirty="0" smtClean="0"/>
              <a:t> </a:t>
            </a:r>
            <a:r>
              <a:rPr lang="en-US" altLang="zh-TW" sz="3600" dirty="0" smtClean="0"/>
              <a:t>the</a:t>
            </a:r>
            <a:r>
              <a:rPr lang="zh-TW" altLang="en-US" sz="3600" dirty="0" smtClean="0"/>
              <a:t> </a:t>
            </a:r>
            <a:r>
              <a:rPr lang="en-US" altLang="zh-TW" sz="3600" dirty="0" smtClean="0"/>
              <a:t>Control</a:t>
            </a:r>
            <a:r>
              <a:rPr lang="zh-TW" altLang="en-US" sz="3600" dirty="0" smtClean="0"/>
              <a:t> </a:t>
            </a:r>
            <a:r>
              <a:rPr lang="en-US" altLang="zh-TW" sz="3600" dirty="0" smtClean="0"/>
              <a:t>Yuan</a:t>
            </a:r>
            <a:r>
              <a:rPr lang="zh-TW" altLang="en-US" sz="3600" dirty="0" smtClean="0"/>
              <a:t> </a:t>
            </a:r>
            <a:r>
              <a:rPr lang="en-US" altLang="zh-TW" sz="3600" dirty="0" smtClean="0"/>
              <a:t>made</a:t>
            </a:r>
            <a:r>
              <a:rPr lang="zh-TW" altLang="en-US" sz="3600" dirty="0" smtClean="0"/>
              <a:t> </a:t>
            </a:r>
            <a:r>
              <a:rPr lang="en-US" altLang="zh-TW" sz="3600" dirty="0" smtClean="0"/>
              <a:t>official</a:t>
            </a:r>
            <a:r>
              <a:rPr lang="zh-TW" altLang="en-US" sz="3600" dirty="0" smtClean="0"/>
              <a:t> </a:t>
            </a:r>
            <a:r>
              <a:rPr lang="en-US" altLang="zh-TW" sz="3600" dirty="0" smtClean="0"/>
              <a:t>report</a:t>
            </a:r>
            <a:r>
              <a:rPr lang="zh-TW" altLang="en-US" sz="3600" dirty="0" smtClean="0"/>
              <a:t> </a:t>
            </a:r>
            <a:r>
              <a:rPr lang="en-US" altLang="zh-TW" sz="3600" dirty="0" smtClean="0"/>
              <a:t>against</a:t>
            </a:r>
            <a:r>
              <a:rPr lang="zh-TW" altLang="en-US" sz="3600" dirty="0" smtClean="0"/>
              <a:t> </a:t>
            </a:r>
            <a:r>
              <a:rPr lang="en-US" altLang="zh-TW" sz="3600" dirty="0" smtClean="0"/>
              <a:t>the</a:t>
            </a:r>
            <a:r>
              <a:rPr lang="zh-TW" altLang="en-US" sz="3600" dirty="0" smtClean="0"/>
              <a:t> </a:t>
            </a:r>
            <a:r>
              <a:rPr lang="en-US" altLang="zh-TW" sz="3600" dirty="0" smtClean="0"/>
              <a:t>kinship</a:t>
            </a:r>
            <a:r>
              <a:rPr lang="zh-TW" altLang="en-US" sz="3600" dirty="0" smtClean="0"/>
              <a:t> </a:t>
            </a:r>
            <a:r>
              <a:rPr lang="en-US" altLang="zh-TW" sz="3600" dirty="0" smtClean="0"/>
              <a:t>between</a:t>
            </a:r>
            <a:r>
              <a:rPr lang="zh-TW" altLang="en-US" sz="3600" dirty="0" smtClean="0"/>
              <a:t> </a:t>
            </a:r>
            <a:r>
              <a:rPr lang="en-US" altLang="zh-TW" sz="3600" dirty="0" smtClean="0"/>
              <a:t>AEC,</a:t>
            </a:r>
            <a:r>
              <a:rPr lang="zh-TW" altLang="en-US" sz="3600" dirty="0" smtClean="0"/>
              <a:t> </a:t>
            </a:r>
            <a:r>
              <a:rPr lang="en-US" altLang="zh-TW" sz="3600" dirty="0" smtClean="0"/>
              <a:t>INER</a:t>
            </a:r>
            <a:r>
              <a:rPr lang="zh-TW" altLang="en-US" sz="3600" dirty="0" smtClean="0"/>
              <a:t> </a:t>
            </a:r>
            <a:r>
              <a:rPr lang="en-US" altLang="zh-TW" sz="3600" dirty="0" smtClean="0"/>
              <a:t>and</a:t>
            </a:r>
            <a:r>
              <a:rPr lang="zh-TW" altLang="en-US" sz="3600" dirty="0" smtClean="0"/>
              <a:t> </a:t>
            </a:r>
            <a:r>
              <a:rPr lang="en-US" altLang="zh-TW" sz="3600" dirty="0" err="1" smtClean="0"/>
              <a:t>Taipower</a:t>
            </a:r>
            <a:r>
              <a:rPr lang="en-US" altLang="zh-TW" sz="3600" dirty="0" smtClean="0"/>
              <a:t>.</a:t>
            </a:r>
            <a:r>
              <a:rPr lang="en-US" sz="3600" dirty="0" smtClean="0"/>
              <a:t/>
            </a:r>
            <a:br>
              <a:rPr lang="en-US" sz="3600" dirty="0" smtClean="0"/>
            </a:br>
            <a:r>
              <a:rPr lang="en-US" sz="3600" dirty="0"/>
              <a:t/>
            </a:r>
            <a:br>
              <a:rPr lang="en-US" sz="3600" dirty="0"/>
            </a:br>
            <a:r>
              <a:rPr lang="en-US" sz="3600" dirty="0" smtClean="0"/>
              <a:t>各位同行審查委員，台灣核電廠壓力測試與國家壓力測試報告，都是由原子能委員會核能研究所（核能監督機構）寫的你們知道嗎？監察院也糾正這種不當行為。</a:t>
            </a:r>
            <a:endParaRPr lang="en-US" sz="3600" dirty="0"/>
          </a:p>
        </p:txBody>
      </p:sp>
    </p:spTree>
    <p:extLst>
      <p:ext uri="{BB962C8B-B14F-4D97-AF65-F5344CB8AC3E}">
        <p14:creationId xmlns:p14="http://schemas.microsoft.com/office/powerpoint/2010/main" val="634711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Broken Anchor Bolt in the 1</a:t>
            </a:r>
            <a:r>
              <a:rPr lang="en-US" baseline="30000" dirty="0" smtClean="0"/>
              <a:t>st</a:t>
            </a:r>
            <a:r>
              <a:rPr lang="en-US" dirty="0" smtClean="0"/>
              <a:t> Unit of </a:t>
            </a:r>
            <a:r>
              <a:rPr lang="en-US" dirty="0" err="1" smtClean="0"/>
              <a:t>Guosheng</a:t>
            </a:r>
            <a:r>
              <a:rPr lang="en-US" dirty="0" smtClean="0"/>
              <a:t> NPP</a:t>
            </a:r>
            <a:endParaRPr lang="en-US" dirty="0"/>
          </a:p>
        </p:txBody>
      </p:sp>
      <p:pic>
        <p:nvPicPr>
          <p:cNvPr id="4" name="Content Placeholder 3" descr="Slide08.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p:pic>
    </p:spTree>
    <p:extLst>
      <p:ext uri="{BB962C8B-B14F-4D97-AF65-F5344CB8AC3E}">
        <p14:creationId xmlns:p14="http://schemas.microsoft.com/office/powerpoint/2010/main" val="1689626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Broken Anchor bolt of 2</a:t>
            </a:r>
            <a:r>
              <a:rPr lang="en-US" baseline="30000" dirty="0" smtClean="0"/>
              <a:t>nd</a:t>
            </a:r>
            <a:r>
              <a:rPr lang="en-US" dirty="0" smtClean="0"/>
              <a:t> Unit of </a:t>
            </a:r>
            <a:r>
              <a:rPr lang="en-US" dirty="0" err="1" smtClean="0"/>
              <a:t>Guosheng</a:t>
            </a:r>
            <a:r>
              <a:rPr lang="en-US" dirty="0" smtClean="0"/>
              <a:t> NPP</a:t>
            </a:r>
            <a:endParaRPr lang="en-US" dirty="0"/>
          </a:p>
        </p:txBody>
      </p:sp>
      <p:pic>
        <p:nvPicPr>
          <p:cNvPr id="4" name="Content Placeholder 3" descr="Slide07.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p:pic>
    </p:spTree>
    <p:extLst>
      <p:ext uri="{BB962C8B-B14F-4D97-AF65-F5344CB8AC3E}">
        <p14:creationId xmlns:p14="http://schemas.microsoft.com/office/powerpoint/2010/main" val="3220826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10.jpg"/>
          <p:cNvPicPr>
            <a:picLocks noGrp="1" noChangeAspect="1"/>
          </p:cNvPicPr>
          <p:nvPr>
            <p:ph idx="1"/>
          </p:nvPr>
        </p:nvPicPr>
        <p:blipFill>
          <a:blip r:embed="rId2">
            <a:extLst>
              <a:ext uri="{28A0092B-C50C-407E-A947-70E740481C1C}">
                <a14:useLocalDpi xmlns:a14="http://schemas.microsoft.com/office/drawing/2010/main" val="0"/>
              </a:ext>
            </a:extLst>
          </a:blip>
          <a:srcRect l="-18187" r="-18187"/>
          <a:stretch>
            <a:fillRect/>
          </a:stretch>
        </p:blipFill>
        <p:spPr>
          <a:xfrm>
            <a:off x="-1455387" y="274638"/>
            <a:ext cx="11472891" cy="6309648"/>
          </a:xfrm>
        </p:spPr>
      </p:pic>
      <p:sp>
        <p:nvSpPr>
          <p:cNvPr id="5" name="TextBox 4"/>
          <p:cNvSpPr txBox="1"/>
          <p:nvPr/>
        </p:nvSpPr>
        <p:spPr>
          <a:xfrm>
            <a:off x="154144" y="1048306"/>
            <a:ext cx="3843312" cy="523220"/>
          </a:xfrm>
          <a:prstGeom prst="rect">
            <a:avLst/>
          </a:prstGeom>
          <a:noFill/>
        </p:spPr>
        <p:txBody>
          <a:bodyPr wrap="square" rtlCol="0">
            <a:spAutoFit/>
          </a:bodyPr>
          <a:lstStyle/>
          <a:p>
            <a:r>
              <a:rPr lang="en-US" sz="2800" dirty="0" smtClean="0">
                <a:solidFill>
                  <a:srgbClr val="FF0000"/>
                </a:solidFill>
              </a:rPr>
              <a:t>All bolts are related</a:t>
            </a:r>
            <a:endParaRPr lang="en-US" sz="2800" dirty="0">
              <a:solidFill>
                <a:srgbClr val="FF0000"/>
              </a:solidFill>
            </a:endParaRPr>
          </a:p>
        </p:txBody>
      </p:sp>
    </p:spTree>
    <p:extLst>
      <p:ext uri="{BB962C8B-B14F-4D97-AF65-F5344CB8AC3E}">
        <p14:creationId xmlns:p14="http://schemas.microsoft.com/office/powerpoint/2010/main" val="2609370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about the anchor bolts installation in the </a:t>
            </a:r>
            <a:r>
              <a:rPr lang="en-US" dirty="0" err="1" smtClean="0"/>
              <a:t>Longmen</a:t>
            </a:r>
            <a:r>
              <a:rPr lang="en-US" dirty="0" smtClean="0"/>
              <a:t> NPP?</a:t>
            </a:r>
            <a:endParaRPr lang="en-US" dirty="0"/>
          </a:p>
        </p:txBody>
      </p:sp>
      <p:pic>
        <p:nvPicPr>
          <p:cNvPr id="4" name="Content Placeholder 3" descr="Slide09.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p:pic>
    </p:spTree>
    <p:extLst>
      <p:ext uri="{BB962C8B-B14F-4D97-AF65-F5344CB8AC3E}">
        <p14:creationId xmlns:p14="http://schemas.microsoft.com/office/powerpoint/2010/main" val="66608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Anchor bolts installation in the </a:t>
            </a:r>
            <a:r>
              <a:rPr lang="en-US" dirty="0" err="1" smtClean="0"/>
              <a:t>Longmen</a:t>
            </a:r>
            <a:r>
              <a:rPr lang="en-US" dirty="0" smtClean="0"/>
              <a:t> NPP, 2005</a:t>
            </a:r>
            <a:endParaRPr lang="en-US" dirty="0"/>
          </a:p>
        </p:txBody>
      </p:sp>
      <p:pic>
        <p:nvPicPr>
          <p:cNvPr id="4" name="Content Placeholder 3" descr="Slide17.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p:pic>
    </p:spTree>
    <p:extLst>
      <p:ext uri="{BB962C8B-B14F-4D97-AF65-F5344CB8AC3E}">
        <p14:creationId xmlns:p14="http://schemas.microsoft.com/office/powerpoint/2010/main" val="2322043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Incredible MEASUREMENT</a:t>
            </a:r>
            <a:endParaRPr lang="en-US" dirty="0"/>
          </a:p>
        </p:txBody>
      </p:sp>
      <p:pic>
        <p:nvPicPr>
          <p:cNvPr id="4" name="Content Placeholder 3"/>
          <p:cNvPicPr>
            <a:picLocks noGrp="1" noChangeAspect="1"/>
          </p:cNvPicPr>
          <p:nvPr>
            <p:ph idx="1"/>
          </p:nvPr>
        </p:nvPicPr>
        <p:blipFill>
          <a:blip r:embed="rId2"/>
          <a:srcRect t="17511" b="17511"/>
          <a:stretch>
            <a:fillRect/>
          </a:stretch>
        </p:blipFill>
        <p:spPr/>
      </p:pic>
    </p:spTree>
    <p:extLst>
      <p:ext uri="{BB962C8B-B14F-4D97-AF65-F5344CB8AC3E}">
        <p14:creationId xmlns:p14="http://schemas.microsoft.com/office/powerpoint/2010/main" val="2773109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Incredible MEASUREMENT</a:t>
            </a:r>
            <a:endParaRPr lang="en-US" dirty="0"/>
          </a:p>
        </p:txBody>
      </p:sp>
      <p:pic>
        <p:nvPicPr>
          <p:cNvPr id="4" name="Content Placeholder 3" descr="Slide21.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p:pic>
    </p:spTree>
    <p:extLst>
      <p:ext uri="{BB962C8B-B14F-4D97-AF65-F5344CB8AC3E}">
        <p14:creationId xmlns:p14="http://schemas.microsoft.com/office/powerpoint/2010/main" val="200658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NICE SHOOT</a:t>
            </a:r>
            <a:endParaRPr lang="en-US" dirty="0"/>
          </a:p>
        </p:txBody>
      </p:sp>
      <p:pic>
        <p:nvPicPr>
          <p:cNvPr id="4" name="Content Placeholder 3" descr="Slide14.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p:pic>
    </p:spTree>
    <p:extLst>
      <p:ext uri="{BB962C8B-B14F-4D97-AF65-F5344CB8AC3E}">
        <p14:creationId xmlns:p14="http://schemas.microsoft.com/office/powerpoint/2010/main" val="1795919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TW" dirty="0" smtClean="0"/>
              <a:t>Lessons</a:t>
            </a:r>
            <a:r>
              <a:rPr lang="zh-TW" altLang="en-US" dirty="0" smtClean="0"/>
              <a:t> </a:t>
            </a:r>
            <a:r>
              <a:rPr lang="en-US" altLang="zh-TW" dirty="0" smtClean="0"/>
              <a:t>learned</a:t>
            </a:r>
            <a:r>
              <a:rPr lang="zh-TW" altLang="en-US" dirty="0" smtClean="0"/>
              <a:t> </a:t>
            </a:r>
            <a:r>
              <a:rPr lang="en-US" altLang="zh-TW" dirty="0" smtClean="0"/>
              <a:t>from</a:t>
            </a:r>
            <a:r>
              <a:rPr lang="zh-TW" altLang="en-US" dirty="0" smtClean="0"/>
              <a:t> </a:t>
            </a:r>
            <a:r>
              <a:rPr lang="en-US" altLang="zh-TW" dirty="0" smtClean="0"/>
              <a:t>the</a:t>
            </a:r>
            <a:r>
              <a:rPr lang="zh-TW" altLang="en-US" dirty="0" smtClean="0"/>
              <a:t> </a:t>
            </a:r>
            <a:r>
              <a:rPr lang="en-US" altLang="zh-TW" dirty="0" smtClean="0"/>
              <a:t>Fukushima?</a:t>
            </a:r>
            <a:r>
              <a:rPr lang="en-US" altLang="zh-TW" dirty="0"/>
              <a:t/>
            </a:r>
            <a:br>
              <a:rPr lang="en-US" altLang="zh-TW" dirty="0"/>
            </a:br>
            <a:r>
              <a:rPr lang="zh-TW" altLang="en-US" dirty="0" smtClean="0"/>
              <a:t>福島核災後我們學到了什麼？</a:t>
            </a:r>
            <a:endParaRPr lang="en-US" dirty="0"/>
          </a:p>
        </p:txBody>
      </p:sp>
      <p:sp>
        <p:nvSpPr>
          <p:cNvPr id="3" name="Content Placeholder 2"/>
          <p:cNvSpPr>
            <a:spLocks noGrp="1"/>
          </p:cNvSpPr>
          <p:nvPr>
            <p:ph idx="1"/>
          </p:nvPr>
        </p:nvSpPr>
        <p:spPr/>
        <p:txBody>
          <a:bodyPr/>
          <a:lstStyle/>
          <a:p>
            <a:r>
              <a:rPr lang="zh-TW" altLang="zh-TW" dirty="0" smtClean="0"/>
              <a:t>M</a:t>
            </a:r>
            <a:r>
              <a:rPr lang="en-US" altLang="zh-TW" dirty="0" err="1" smtClean="0"/>
              <a:t>essage</a:t>
            </a:r>
            <a:r>
              <a:rPr lang="zh-TW" altLang="en-US" dirty="0" smtClean="0"/>
              <a:t> </a:t>
            </a:r>
            <a:r>
              <a:rPr lang="en-US" altLang="zh-TW" dirty="0" smtClean="0"/>
              <a:t>from</a:t>
            </a:r>
            <a:r>
              <a:rPr lang="zh-TW" altLang="en-US" dirty="0" smtClean="0"/>
              <a:t> </a:t>
            </a:r>
            <a:r>
              <a:rPr lang="en-US" altLang="zh-TW" dirty="0" smtClean="0"/>
              <a:t>Commissioner </a:t>
            </a:r>
            <a:r>
              <a:rPr lang="en-US" altLang="zh-TW" dirty="0" err="1" smtClean="0"/>
              <a:t>Kenzo</a:t>
            </a:r>
            <a:r>
              <a:rPr lang="zh-TW" altLang="en-US" dirty="0" smtClean="0"/>
              <a:t> </a:t>
            </a:r>
            <a:r>
              <a:rPr lang="en-US" altLang="zh-TW" dirty="0" err="1" smtClean="0"/>
              <a:t>Oshima</a:t>
            </a:r>
            <a:r>
              <a:rPr lang="zh-TW" altLang="en-US" dirty="0" smtClean="0"/>
              <a:t>  </a:t>
            </a:r>
            <a:r>
              <a:rPr lang="en-US" altLang="zh-TW" dirty="0" smtClean="0"/>
              <a:t>of</a:t>
            </a:r>
            <a:r>
              <a:rPr lang="zh-TW" altLang="en-US" dirty="0" smtClean="0"/>
              <a:t> </a:t>
            </a:r>
            <a:r>
              <a:rPr lang="en-US" altLang="zh-TW" dirty="0" smtClean="0"/>
              <a:t>Japan</a:t>
            </a:r>
            <a:r>
              <a:rPr lang="zh-TW" altLang="en-US" dirty="0" smtClean="0"/>
              <a:t> </a:t>
            </a:r>
            <a:r>
              <a:rPr lang="en-US" altLang="zh-TW" dirty="0" smtClean="0"/>
              <a:t>Nuclear</a:t>
            </a:r>
            <a:r>
              <a:rPr lang="zh-TW" altLang="en-US" dirty="0" smtClean="0"/>
              <a:t> </a:t>
            </a:r>
            <a:r>
              <a:rPr lang="en-US" altLang="zh-TW" dirty="0" smtClean="0"/>
              <a:t>Regulation</a:t>
            </a:r>
            <a:r>
              <a:rPr lang="zh-TW" altLang="en-US" dirty="0" smtClean="0"/>
              <a:t> </a:t>
            </a:r>
            <a:r>
              <a:rPr lang="en-US" altLang="zh-TW" dirty="0" smtClean="0"/>
              <a:t>Authority</a:t>
            </a:r>
            <a:r>
              <a:rPr lang="zh-TW" altLang="en-US" dirty="0" smtClean="0"/>
              <a:t> </a:t>
            </a:r>
            <a:r>
              <a:rPr lang="en-US" altLang="zh-TW" dirty="0" smtClean="0"/>
              <a:t>in</a:t>
            </a:r>
            <a:r>
              <a:rPr lang="zh-TW" altLang="en-US" dirty="0" smtClean="0"/>
              <a:t> </a:t>
            </a:r>
            <a:r>
              <a:rPr lang="en-US" altLang="zh-TW" dirty="0" smtClean="0"/>
              <a:t>the</a:t>
            </a:r>
            <a:r>
              <a:rPr lang="zh-TW" altLang="en-US" dirty="0" smtClean="0"/>
              <a:t> </a:t>
            </a:r>
            <a:r>
              <a:rPr lang="en-US" altLang="zh-TW" dirty="0" smtClean="0"/>
              <a:t>ENSREG meeting, Brussels, June 11, 2013</a:t>
            </a:r>
          </a:p>
          <a:p>
            <a:r>
              <a:rPr lang="en-US" altLang="zh-TW" dirty="0" smtClean="0"/>
              <a:t>2013</a:t>
            </a:r>
            <a:r>
              <a:rPr lang="zh-TW" altLang="en-US" dirty="0" smtClean="0"/>
              <a:t>年</a:t>
            </a:r>
            <a:r>
              <a:rPr lang="en-US" altLang="zh-TW" dirty="0" smtClean="0"/>
              <a:t>6</a:t>
            </a:r>
            <a:r>
              <a:rPr lang="zh-TW" altLang="en-US" dirty="0" smtClean="0"/>
              <a:t>月</a:t>
            </a:r>
            <a:r>
              <a:rPr lang="en-US" altLang="zh-TW" dirty="0" smtClean="0"/>
              <a:t>11</a:t>
            </a:r>
            <a:r>
              <a:rPr lang="zh-TW" altLang="en-US" dirty="0" smtClean="0"/>
              <a:t>日</a:t>
            </a:r>
            <a:r>
              <a:rPr lang="zh-TW" altLang="en-US" dirty="0" smtClean="0"/>
              <a:t>日本原子力規制委員會委員大島賢三在布魯塞爾歐盟核能管制機構委員會中傳達的訊息。</a:t>
            </a:r>
            <a:endParaRPr lang="en-US" dirty="0"/>
          </a:p>
        </p:txBody>
      </p:sp>
    </p:spTree>
    <p:extLst>
      <p:ext uri="{BB962C8B-B14F-4D97-AF65-F5344CB8AC3E}">
        <p14:creationId xmlns:p14="http://schemas.microsoft.com/office/powerpoint/2010/main" val="1172258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852816" cy="1143000"/>
          </a:xfrm>
        </p:spPr>
        <p:txBody>
          <a:bodyPr>
            <a:normAutofit fontScale="90000"/>
          </a:bodyPr>
          <a:lstStyle/>
          <a:p>
            <a:pPr algn="l"/>
            <a:r>
              <a:rPr lang="en-US" dirty="0" smtClean="0"/>
              <a:t>T</a:t>
            </a:r>
            <a:r>
              <a:rPr lang="en-US" dirty="0" smtClean="0"/>
              <a:t>he report was there</a:t>
            </a:r>
            <a:endParaRPr lang="en-US" dirty="0"/>
          </a:p>
        </p:txBody>
      </p:sp>
      <p:pic>
        <p:nvPicPr>
          <p:cNvPr id="4" name="Content Placeholder 3"/>
          <p:cNvPicPr>
            <a:picLocks noGrp="1" noChangeAspect="1"/>
          </p:cNvPicPr>
          <p:nvPr>
            <p:ph idx="1"/>
          </p:nvPr>
        </p:nvPicPr>
        <p:blipFill>
          <a:blip r:embed="rId2"/>
          <a:srcRect t="30543" b="30543"/>
          <a:stretch>
            <a:fillRect/>
          </a:stretch>
        </p:blipFill>
        <p:spPr>
          <a:xfrm>
            <a:off x="688100" y="1874376"/>
            <a:ext cx="8229600" cy="4525963"/>
          </a:xfrm>
        </p:spPr>
      </p:pic>
      <p:pic>
        <p:nvPicPr>
          <p:cNvPr id="5" name="Picture 4"/>
          <p:cNvPicPr>
            <a:picLocks noChangeAspect="1"/>
          </p:cNvPicPr>
          <p:nvPr/>
        </p:nvPicPr>
        <p:blipFill>
          <a:blip r:embed="rId3"/>
          <a:stretch>
            <a:fillRect/>
          </a:stretch>
        </p:blipFill>
        <p:spPr>
          <a:xfrm>
            <a:off x="4310016" y="0"/>
            <a:ext cx="4844459" cy="6858000"/>
          </a:xfrm>
          <a:prstGeom prst="rect">
            <a:avLst/>
          </a:prstGeom>
          <a:ln>
            <a:solidFill>
              <a:schemeClr val="tx1"/>
            </a:solidFill>
          </a:ln>
        </p:spPr>
      </p:pic>
      <p:sp>
        <p:nvSpPr>
          <p:cNvPr id="6" name="TextBox 5"/>
          <p:cNvSpPr txBox="1"/>
          <p:nvPr/>
        </p:nvSpPr>
        <p:spPr>
          <a:xfrm>
            <a:off x="966894" y="4516684"/>
            <a:ext cx="4617999" cy="646331"/>
          </a:xfrm>
          <a:prstGeom prst="rect">
            <a:avLst/>
          </a:prstGeom>
          <a:noFill/>
        </p:spPr>
        <p:txBody>
          <a:bodyPr wrap="square" rtlCol="0">
            <a:spAutoFit/>
          </a:bodyPr>
          <a:lstStyle/>
          <a:p>
            <a:r>
              <a:rPr lang="en-US" dirty="0" smtClean="0"/>
              <a:t>http://</a:t>
            </a:r>
            <a:r>
              <a:rPr lang="en-US" dirty="0" err="1" smtClean="0"/>
              <a:t>www.aec.gov.tw</a:t>
            </a:r>
            <a:r>
              <a:rPr lang="en-US" dirty="0" smtClean="0"/>
              <a:t>/upload/1125467610NRDLM9406-2.pdf</a:t>
            </a:r>
            <a:endParaRPr lang="en-US" dirty="0"/>
          </a:p>
        </p:txBody>
      </p:sp>
    </p:spTree>
    <p:extLst>
      <p:ext uri="{BB962C8B-B14F-4D97-AF65-F5344CB8AC3E}">
        <p14:creationId xmlns:p14="http://schemas.microsoft.com/office/powerpoint/2010/main" val="2224423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http://</a:t>
            </a:r>
            <a:r>
              <a:rPr lang="en-US" dirty="0" err="1" smtClean="0"/>
              <a:t>www.aec.gov.tw</a:t>
            </a:r>
            <a:r>
              <a:rPr lang="en-US" dirty="0" smtClean="0"/>
              <a:t>/upload/1125467610NRDLM9406-2.pdf</a:t>
            </a:r>
            <a:endParaRPr lang="en-US" dirty="0"/>
          </a:p>
        </p:txBody>
      </p:sp>
      <p:pic>
        <p:nvPicPr>
          <p:cNvPr id="5" name="Content Placeholder 4" descr="螢幕快照 2013-09-24 上午7.57.52.png"/>
          <p:cNvPicPr>
            <a:picLocks noGrp="1" noChangeAspect="1"/>
          </p:cNvPicPr>
          <p:nvPr>
            <p:ph idx="1"/>
          </p:nvPr>
        </p:nvPicPr>
        <p:blipFill>
          <a:blip r:embed="rId2">
            <a:extLst>
              <a:ext uri="{28A0092B-C50C-407E-A947-70E740481C1C}">
                <a14:useLocalDpi xmlns:a14="http://schemas.microsoft.com/office/drawing/2010/main" val="0"/>
              </a:ext>
            </a:extLst>
          </a:blip>
          <a:srcRect t="1158" b="1158"/>
          <a:stretch>
            <a:fillRect/>
          </a:stretch>
        </p:blipFill>
        <p:spPr/>
      </p:pic>
      <p:sp>
        <p:nvSpPr>
          <p:cNvPr id="6" name="TextBox 5"/>
          <p:cNvSpPr txBox="1"/>
          <p:nvPr/>
        </p:nvSpPr>
        <p:spPr>
          <a:xfrm rot="19415750">
            <a:off x="174374" y="2496443"/>
            <a:ext cx="5238544" cy="769441"/>
          </a:xfrm>
          <a:prstGeom prst="rect">
            <a:avLst/>
          </a:prstGeom>
          <a:noFill/>
        </p:spPr>
        <p:txBody>
          <a:bodyPr wrap="square" rtlCol="0">
            <a:spAutoFit/>
          </a:bodyPr>
          <a:lstStyle/>
          <a:p>
            <a:r>
              <a:rPr lang="en-US" sz="4400" dirty="0" smtClean="0">
                <a:solidFill>
                  <a:srgbClr val="FF0000"/>
                </a:solidFill>
              </a:rPr>
              <a:t>R</a:t>
            </a:r>
            <a:r>
              <a:rPr lang="en-US" sz="4400" dirty="0" smtClean="0">
                <a:solidFill>
                  <a:srgbClr val="FF0000"/>
                </a:solidFill>
              </a:rPr>
              <a:t>eport been erased</a:t>
            </a:r>
            <a:endParaRPr lang="en-US" sz="4400" dirty="0">
              <a:solidFill>
                <a:srgbClr val="FF0000"/>
              </a:solidFill>
            </a:endParaRPr>
          </a:p>
        </p:txBody>
      </p:sp>
    </p:spTree>
    <p:extLst>
      <p:ext uri="{BB962C8B-B14F-4D97-AF65-F5344CB8AC3E}">
        <p14:creationId xmlns:p14="http://schemas.microsoft.com/office/powerpoint/2010/main" val="2965292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NO TOILET IN THE CONSTRUCTION SITE, PET BOTTLES SHOWN ON THE CONTAINMENT WALL</a:t>
            </a:r>
            <a:endParaRPr lang="en-US" sz="3200" dirty="0"/>
          </a:p>
        </p:txBody>
      </p:sp>
      <p:pic>
        <p:nvPicPr>
          <p:cNvPr id="4" name="Content Placeholder 3" descr="2.png"/>
          <p:cNvPicPr>
            <a:picLocks noGrp="1" noChangeAspect="1"/>
          </p:cNvPicPr>
          <p:nvPr>
            <p:ph idx="1"/>
          </p:nvPr>
        </p:nvPicPr>
        <p:blipFill>
          <a:blip r:embed="rId2">
            <a:extLst>
              <a:ext uri="{28A0092B-C50C-407E-A947-70E740481C1C}">
                <a14:useLocalDpi xmlns:a14="http://schemas.microsoft.com/office/drawing/2010/main" val="0"/>
              </a:ext>
            </a:extLst>
          </a:blip>
          <a:srcRect t="12043" b="12043"/>
          <a:stretch>
            <a:fillRect/>
          </a:stretch>
        </p:blipFill>
        <p:spPr/>
      </p:pic>
    </p:spTree>
    <p:extLst>
      <p:ext uri="{BB962C8B-B14F-4D97-AF65-F5344CB8AC3E}">
        <p14:creationId xmlns:p14="http://schemas.microsoft.com/office/powerpoint/2010/main" val="1660129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C</a:t>
            </a:r>
            <a:r>
              <a:rPr lang="en-US" sz="3600" dirty="0" smtClean="0"/>
              <a:t>ut off rebar from the containment wall</a:t>
            </a:r>
            <a:endParaRPr lang="en-US" sz="3600" dirty="0"/>
          </a:p>
        </p:txBody>
      </p:sp>
      <p:pic>
        <p:nvPicPr>
          <p:cNvPr id="4" name="Content Placeholder 3" descr="PICT1885"/>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t="7667" b="7667"/>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6173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TW" dirty="0" smtClean="0"/>
              <a:t>It happened everywhere</a:t>
            </a:r>
            <a:r>
              <a:rPr lang="en-US" altLang="zh-TW" dirty="0" smtClean="0"/>
              <a:t>…</a:t>
            </a:r>
            <a:endParaRPr lang="en-US" dirty="0"/>
          </a:p>
        </p:txBody>
      </p:sp>
      <p:pic>
        <p:nvPicPr>
          <p:cNvPr id="4" name="Content Placeholder 3" descr="0320-1"/>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t="4721" b="4721"/>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209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Those THINGS happen here</a:t>
            </a:r>
            <a:endParaRPr lang="en-US" dirty="0"/>
          </a:p>
        </p:txBody>
      </p:sp>
      <p:pic>
        <p:nvPicPr>
          <p:cNvPr id="4" name="Content Placeholder 3" descr="Fig02 ABWR廠房"/>
          <p:cNvPicPr>
            <a:picLocks noGrp="1" noChangeAspect="1" noChangeArrowheads="1"/>
          </p:cNvPicPr>
          <p:nvPr>
            <p:ph idx="1"/>
          </p:nvPr>
        </p:nvPicPr>
        <p:blipFill rotWithShape="1">
          <a:blip r:embed="rId2">
            <a:extLst>
              <a:ext uri="{28A0092B-C50C-407E-A947-70E740481C1C}">
                <a14:useLocalDpi xmlns:a14="http://schemas.microsoft.com/office/drawing/2010/main"/>
              </a:ext>
            </a:extLst>
          </a:blip>
          <a:srcRect l="-1736" r="-1736"/>
          <a:stretch/>
        </p:blipFill>
        <p:spPr bwMode="auto">
          <a:xfrm>
            <a:off x="457200" y="1417638"/>
            <a:ext cx="8461325" cy="5821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xplosion 1 4"/>
          <p:cNvSpPr/>
          <p:nvPr/>
        </p:nvSpPr>
        <p:spPr>
          <a:xfrm rot="622913">
            <a:off x="1962650" y="3867318"/>
            <a:ext cx="1601868" cy="923539"/>
          </a:xfrm>
          <a:prstGeom prst="irregularSeal1">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8499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 you want to know how deep is the rabbit hole?</a:t>
            </a:r>
            <a:endParaRPr lang="en-US" dirty="0"/>
          </a:p>
        </p:txBody>
      </p:sp>
      <p:pic>
        <p:nvPicPr>
          <p:cNvPr id="4" name="Content Placeholder 3"/>
          <p:cNvPicPr>
            <a:picLocks noGrp="1" noChangeAspect="1"/>
          </p:cNvPicPr>
          <p:nvPr>
            <p:ph idx="1"/>
          </p:nvPr>
        </p:nvPicPr>
        <p:blipFill rotWithShape="1">
          <a:blip r:embed="rId2"/>
          <a:srcRect l="-10553" t="11779" r="10553" b="54867"/>
          <a:stretch/>
        </p:blipFill>
        <p:spPr>
          <a:xfrm>
            <a:off x="-331788" y="1671638"/>
            <a:ext cx="8888413" cy="4525962"/>
          </a:xfrm>
        </p:spPr>
      </p:pic>
    </p:spTree>
    <p:extLst>
      <p:ext uri="{BB962C8B-B14F-4D97-AF65-F5344CB8AC3E}">
        <p14:creationId xmlns:p14="http://schemas.microsoft.com/office/powerpoint/2010/main" val="3139396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altLang="zh-TW" sz="3600" dirty="0" smtClean="0"/>
              <a:t>WATER, WATER, EVERYWHERE</a:t>
            </a:r>
            <a:endParaRPr lang="en-US" sz="3600" dirty="0"/>
          </a:p>
        </p:txBody>
      </p:sp>
      <p:pic>
        <p:nvPicPr>
          <p:cNvPr id="6" name="Content Placeholder 5"/>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25362442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zh-TW" dirty="0" smtClean="0"/>
              <a:t>It can be water-proof???</a:t>
            </a:r>
            <a:endParaRPr lang="en-US" dirty="0"/>
          </a:p>
        </p:txBody>
      </p:sp>
      <p:sp>
        <p:nvSpPr>
          <p:cNvPr id="5" name="Content Placeholder 4"/>
          <p:cNvSpPr>
            <a:spLocks noGrp="1"/>
          </p:cNvSpPr>
          <p:nvPr>
            <p:ph idx="1"/>
          </p:nvPr>
        </p:nvSpPr>
        <p:spPr/>
        <p:txBody>
          <a:bodyPr/>
          <a:lstStyle/>
          <a:p>
            <a:endParaRPr lang="en-US"/>
          </a:p>
        </p:txBody>
      </p:sp>
      <p:pic>
        <p:nvPicPr>
          <p:cNvPr id="6" name="Picture 5" descr="DCP_3586"/>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4646"/>
          <a:stretch/>
        </p:blipFill>
        <p:spPr bwMode="auto">
          <a:xfrm>
            <a:off x="457200" y="1417638"/>
            <a:ext cx="8229600" cy="472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662333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P034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2227367"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 uri="{FAA26D3D-D897-4be2-8F04-BA451C77F1D7}">
              <ma14:placeholderFlag xmlns:ma14="http://schemas.microsoft.com/office/mac/drawingml/2011/main" val="1"/>
            </a:ext>
          </a:extLst>
        </p:spPr>
      </p:pic>
      <p:sp>
        <p:nvSpPr>
          <p:cNvPr id="3" name="TextBox 2"/>
          <p:cNvSpPr txBox="1"/>
          <p:nvPr/>
        </p:nvSpPr>
        <p:spPr>
          <a:xfrm>
            <a:off x="-1415418" y="3042855"/>
            <a:ext cx="184666" cy="369332"/>
          </a:xfrm>
          <a:prstGeom prst="rect">
            <a:avLst/>
          </a:prstGeom>
          <a:noFill/>
        </p:spPr>
        <p:txBody>
          <a:bodyPr wrap="none" rtlCol="0">
            <a:spAutoFit/>
          </a:bodyPr>
          <a:lstStyle/>
          <a:p>
            <a:endParaRPr lang="en-US"/>
          </a:p>
        </p:txBody>
      </p:sp>
      <p:sp>
        <p:nvSpPr>
          <p:cNvPr id="4" name="TextBox 3"/>
          <p:cNvSpPr txBox="1"/>
          <p:nvPr/>
        </p:nvSpPr>
        <p:spPr>
          <a:xfrm>
            <a:off x="331919" y="851388"/>
            <a:ext cx="8543299" cy="646331"/>
          </a:xfrm>
          <a:prstGeom prst="rect">
            <a:avLst/>
          </a:prstGeom>
          <a:noFill/>
        </p:spPr>
        <p:txBody>
          <a:bodyPr wrap="square" rtlCol="0">
            <a:spAutoFit/>
          </a:bodyPr>
          <a:lstStyle/>
          <a:p>
            <a:r>
              <a:rPr lang="en-US" sz="3600" dirty="0" smtClean="0">
                <a:solidFill>
                  <a:schemeClr val="bg1"/>
                </a:solidFill>
              </a:rPr>
              <a:t>I</a:t>
            </a:r>
            <a:r>
              <a:rPr lang="en-US" sz="3600" dirty="0" smtClean="0">
                <a:solidFill>
                  <a:schemeClr val="bg1"/>
                </a:solidFill>
              </a:rPr>
              <a:t>f it happened, it will happen again</a:t>
            </a:r>
            <a:r>
              <a:rPr lang="en-US" sz="3600" dirty="0" smtClean="0">
                <a:solidFill>
                  <a:schemeClr val="bg1"/>
                </a:solidFill>
              </a:rPr>
              <a:t>…</a:t>
            </a:r>
            <a:endParaRPr lang="en-US" sz="3600" dirty="0">
              <a:solidFill>
                <a:schemeClr val="bg1"/>
              </a:solidFill>
            </a:endParaRPr>
          </a:p>
        </p:txBody>
      </p:sp>
    </p:spTree>
    <p:extLst>
      <p:ext uri="{BB962C8B-B14F-4D97-AF65-F5344CB8AC3E}">
        <p14:creationId xmlns:p14="http://schemas.microsoft.com/office/powerpoint/2010/main" val="15495871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111" y="274638"/>
            <a:ext cx="8565445" cy="1143000"/>
          </a:xfrm>
        </p:spPr>
        <p:txBody>
          <a:bodyPr>
            <a:normAutofit fontScale="90000"/>
          </a:bodyPr>
          <a:lstStyle/>
          <a:p>
            <a:r>
              <a:rPr lang="en-US" dirty="0" smtClean="0"/>
              <a:t>I</a:t>
            </a:r>
            <a:r>
              <a:rPr lang="en-US" dirty="0" smtClean="0"/>
              <a:t>f we don’t pay attention</a:t>
            </a:r>
            <a:r>
              <a:rPr lang="zh-TW" altLang="en-US" dirty="0" smtClean="0"/>
              <a:t> </a:t>
            </a:r>
            <a:r>
              <a:rPr lang="en-US" altLang="zh-TW" dirty="0" smtClean="0"/>
              <a:t>–</a:t>
            </a:r>
            <a:r>
              <a:rPr lang="en-US" altLang="zh-TW" dirty="0" smtClean="0"/>
              <a:t> even worse</a:t>
            </a:r>
            <a:r>
              <a:rPr lang="en-US" dirty="0" smtClean="0"/>
              <a:t/>
            </a:r>
            <a:br>
              <a:rPr lang="en-US" dirty="0" smtClean="0"/>
            </a:br>
            <a:r>
              <a:rPr lang="zh-TW" altLang="en-US" dirty="0" smtClean="0"/>
              <a:t>如果我們不注意，台灣會更慘</a:t>
            </a:r>
            <a:endParaRPr lang="en-US" dirty="0"/>
          </a:p>
        </p:txBody>
      </p:sp>
      <p:pic>
        <p:nvPicPr>
          <p:cNvPr id="4" name="Content Placeholder 3"/>
          <p:cNvPicPr>
            <a:picLocks noGrp="1" noChangeAspect="1"/>
          </p:cNvPicPr>
          <p:nvPr>
            <p:ph idx="1"/>
          </p:nvPr>
        </p:nvPicPr>
        <p:blipFill>
          <a:blip r:embed="rId2"/>
          <a:srcRect t="9711" b="9711"/>
          <a:stretch>
            <a:fillRect/>
          </a:stretch>
        </p:blipFill>
        <p:spPr/>
      </p:pic>
    </p:spTree>
    <p:extLst>
      <p:ext uri="{BB962C8B-B14F-4D97-AF65-F5344CB8AC3E}">
        <p14:creationId xmlns:p14="http://schemas.microsoft.com/office/powerpoint/2010/main" val="21359282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Many reports used to here</a:t>
            </a:r>
            <a:br>
              <a:rPr lang="en-US" dirty="0" smtClean="0"/>
            </a:br>
            <a:r>
              <a:rPr lang="en-US" sz="3600" dirty="0" smtClean="0"/>
              <a:t>“Violations and Improvement Opportunities”</a:t>
            </a:r>
            <a:endParaRPr lang="en-US" sz="3600" dirty="0"/>
          </a:p>
        </p:txBody>
      </p:sp>
      <p:pic>
        <p:nvPicPr>
          <p:cNvPr id="6" name="Content Placeholder 5" descr="螢幕快照 2013-09-24 上午8.22.23.png"/>
          <p:cNvPicPr>
            <a:picLocks noGrp="1" noChangeAspect="1"/>
          </p:cNvPicPr>
          <p:nvPr>
            <p:ph idx="1"/>
          </p:nvPr>
        </p:nvPicPr>
        <p:blipFill>
          <a:blip r:embed="rId2">
            <a:extLst>
              <a:ext uri="{28A0092B-C50C-407E-A947-70E740481C1C}">
                <a14:useLocalDpi xmlns:a14="http://schemas.microsoft.com/office/drawing/2010/main" val="0"/>
              </a:ext>
            </a:extLst>
          </a:blip>
          <a:srcRect t="4093" b="4093"/>
          <a:stretch>
            <a:fillRect/>
          </a:stretch>
        </p:blipFill>
        <p:spPr/>
      </p:pic>
      <p:sp>
        <p:nvSpPr>
          <p:cNvPr id="7" name="TextBox 6"/>
          <p:cNvSpPr txBox="1"/>
          <p:nvPr/>
        </p:nvSpPr>
        <p:spPr>
          <a:xfrm>
            <a:off x="2626487" y="5145112"/>
            <a:ext cx="6638376" cy="1200329"/>
          </a:xfrm>
          <a:prstGeom prst="rect">
            <a:avLst/>
          </a:prstGeom>
          <a:noFill/>
        </p:spPr>
        <p:txBody>
          <a:bodyPr wrap="square" rtlCol="0">
            <a:spAutoFit/>
          </a:bodyPr>
          <a:lstStyle/>
          <a:p>
            <a:r>
              <a:rPr lang="pl-PL" dirty="0" smtClean="0"/>
              <a:t>http://</a:t>
            </a:r>
            <a:r>
              <a:rPr lang="pl-PL" dirty="0" err="1" smtClean="0"/>
              <a:t>www.aec.gov.tw</a:t>
            </a:r>
            <a:r>
              <a:rPr lang="pl-PL" dirty="0" smtClean="0"/>
              <a:t>/</a:t>
            </a:r>
            <a:r>
              <a:rPr lang="pl-PL" dirty="0" err="1" smtClean="0"/>
              <a:t>category</a:t>
            </a:r>
            <a:r>
              <a:rPr lang="pl-PL" dirty="0" smtClean="0"/>
              <a:t>/%E6%A0%B8%E8%83%BD%E5%AE%89%E5%85%A8/%E9%9B%BB%E5%BB%A0%E9%81%95%E8%A6%8F%E8%99%95%E7%BD%B0%E6%A1%88%E4%BB%B6/3_23.html</a:t>
            </a:r>
            <a:endParaRPr lang="en-US" dirty="0"/>
          </a:p>
        </p:txBody>
      </p:sp>
    </p:spTree>
    <p:extLst>
      <p:ext uri="{BB962C8B-B14F-4D97-AF65-F5344CB8AC3E}">
        <p14:creationId xmlns:p14="http://schemas.microsoft.com/office/powerpoint/2010/main" val="38380297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56649"/>
            <a:ext cx="8229600" cy="1143000"/>
          </a:xfrm>
        </p:spPr>
        <p:txBody>
          <a:bodyPr>
            <a:noAutofit/>
          </a:bodyPr>
          <a:lstStyle/>
          <a:p>
            <a:pPr algn="l"/>
            <a:r>
              <a:rPr lang="en-US" sz="3600" dirty="0" smtClean="0"/>
              <a:t>THERE IS NO EVIDENCE FOR</a:t>
            </a:r>
            <a:r>
              <a:rPr lang="zh-TW" altLang="en-US" sz="3600" dirty="0" smtClean="0"/>
              <a:t> </a:t>
            </a:r>
            <a:r>
              <a:rPr lang="en-US" altLang="zh-TW" sz="3600" dirty="0" smtClean="0"/>
              <a:t>EFFECTIVE</a:t>
            </a:r>
            <a:r>
              <a:rPr lang="en-US" sz="3600" dirty="0" smtClean="0"/>
              <a:t> CORRECTIVE ACTION IN MORE THAN THOUSANDS REPORTS</a:t>
            </a:r>
            <a:r>
              <a:rPr lang="zh-TW" altLang="en-US" sz="3600" dirty="0" smtClean="0"/>
              <a:t> </a:t>
            </a:r>
            <a:r>
              <a:rPr lang="en-US" altLang="zh-TW" sz="3600" dirty="0" smtClean="0"/>
              <a:t>EXCEPT CONSISTANT MISTAKES, VIOLATIONS, HUMAN ERROS, LACK OF TRAINING, MALPRACTICES AND MALFUNCTION ALL TIME</a:t>
            </a:r>
            <a:r>
              <a:rPr lang="en-US" altLang="zh-TW" sz="3600" dirty="0" smtClean="0"/>
              <a:t>…</a:t>
            </a:r>
            <a:r>
              <a:rPr lang="en-US" sz="3600" dirty="0" smtClean="0"/>
              <a:t/>
            </a:r>
            <a:br>
              <a:rPr lang="en-US" sz="3600" dirty="0" smtClean="0"/>
            </a:br>
            <a:r>
              <a:rPr lang="en-US" sz="3600" dirty="0"/>
              <a:t/>
            </a:r>
            <a:br>
              <a:rPr lang="en-US" sz="3600" dirty="0"/>
            </a:br>
            <a:r>
              <a:rPr lang="zh-TW" altLang="en-US" sz="3600" dirty="0" smtClean="0"/>
              <a:t>在上千份的違規、注改事項中，沒有任何有效的改正證據，只有不斷的錯誤重複發生 </a:t>
            </a:r>
            <a:r>
              <a:rPr lang="en-US" altLang="zh-TW" sz="3600" dirty="0" smtClean="0"/>
              <a:t>…</a:t>
            </a:r>
            <a:endParaRPr lang="en-US" sz="3600" dirty="0"/>
          </a:p>
        </p:txBody>
      </p:sp>
    </p:spTree>
    <p:extLst>
      <p:ext uri="{BB962C8B-B14F-4D97-AF65-F5344CB8AC3E}">
        <p14:creationId xmlns:p14="http://schemas.microsoft.com/office/powerpoint/2010/main" val="3016819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p:cNvCxnSpPr/>
          <p:nvPr/>
        </p:nvCxnSpPr>
        <p:spPr>
          <a:xfrm flipV="1">
            <a:off x="884255" y="932350"/>
            <a:ext cx="32155" cy="516007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884255" y="6092428"/>
            <a:ext cx="704188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10048" y="1189551"/>
            <a:ext cx="461665" cy="2862323"/>
          </a:xfrm>
          <a:prstGeom prst="rect">
            <a:avLst/>
          </a:prstGeom>
          <a:noFill/>
        </p:spPr>
        <p:txBody>
          <a:bodyPr vert="vert" wrap="square" rtlCol="0">
            <a:spAutoFit/>
          </a:bodyPr>
          <a:lstStyle/>
          <a:p>
            <a:r>
              <a:rPr lang="zh-TW" altLang="en-US" dirty="0" smtClean="0"/>
              <a:t>失效率</a:t>
            </a:r>
            <a:r>
              <a:rPr lang="en-US" altLang="zh-TW" dirty="0" smtClean="0"/>
              <a:t>  failure rate</a:t>
            </a:r>
            <a:endParaRPr lang="en-US" dirty="0"/>
          </a:p>
        </p:txBody>
      </p:sp>
      <p:sp>
        <p:nvSpPr>
          <p:cNvPr id="14" name="TextBox 13"/>
          <p:cNvSpPr txBox="1"/>
          <p:nvPr/>
        </p:nvSpPr>
        <p:spPr>
          <a:xfrm>
            <a:off x="4083649" y="6108896"/>
            <a:ext cx="1452823" cy="369332"/>
          </a:xfrm>
          <a:prstGeom prst="rect">
            <a:avLst/>
          </a:prstGeom>
          <a:noFill/>
        </p:spPr>
        <p:txBody>
          <a:bodyPr wrap="square" rtlCol="0">
            <a:spAutoFit/>
          </a:bodyPr>
          <a:lstStyle/>
          <a:p>
            <a:r>
              <a:rPr lang="zh-TW" altLang="en-US" dirty="0" smtClean="0"/>
              <a:t>時間</a:t>
            </a:r>
            <a:r>
              <a:rPr lang="en-US" altLang="zh-TW" dirty="0" smtClean="0"/>
              <a:t> Time</a:t>
            </a:r>
            <a:endParaRPr lang="en-US" altLang="zh-TW" dirty="0" smtClean="0"/>
          </a:p>
        </p:txBody>
      </p:sp>
      <p:sp>
        <p:nvSpPr>
          <p:cNvPr id="16" name="Freeform 15"/>
          <p:cNvSpPr/>
          <p:nvPr/>
        </p:nvSpPr>
        <p:spPr>
          <a:xfrm>
            <a:off x="916410" y="2074068"/>
            <a:ext cx="7009730" cy="4034828"/>
          </a:xfrm>
          <a:custGeom>
            <a:avLst/>
            <a:gdLst>
              <a:gd name="connsiteX0" fmla="*/ 6237 w 7321437"/>
              <a:gd name="connsiteY0" fmla="*/ 787675 h 4050393"/>
              <a:gd name="connsiteX1" fmla="*/ 954801 w 7321437"/>
              <a:gd name="connsiteY1" fmla="*/ 3423977 h 4050393"/>
              <a:gd name="connsiteX2" fmla="*/ 5954861 w 7321437"/>
              <a:gd name="connsiteY2" fmla="*/ 3777627 h 4050393"/>
              <a:gd name="connsiteX3" fmla="*/ 7321437 w 7321437"/>
              <a:gd name="connsiteY3" fmla="*/ 0 h 4050393"/>
            </a:gdLst>
            <a:ahLst/>
            <a:cxnLst>
              <a:cxn ang="0">
                <a:pos x="connsiteX0" y="connsiteY0"/>
              </a:cxn>
              <a:cxn ang="0">
                <a:pos x="connsiteX1" y="connsiteY1"/>
              </a:cxn>
              <a:cxn ang="0">
                <a:pos x="connsiteX2" y="connsiteY2"/>
              </a:cxn>
              <a:cxn ang="0">
                <a:pos x="connsiteX3" y="connsiteY3"/>
              </a:cxn>
            </a:cxnLst>
            <a:rect l="l" t="t" r="r" b="b"/>
            <a:pathLst>
              <a:path w="7321437" h="4050393">
                <a:moveTo>
                  <a:pt x="6237" y="787675"/>
                </a:moveTo>
                <a:cubicBezTo>
                  <a:pt x="-15200" y="1856663"/>
                  <a:pt x="-36636" y="2925652"/>
                  <a:pt x="954801" y="3423977"/>
                </a:cubicBezTo>
                <a:cubicBezTo>
                  <a:pt x="1946238" y="3922302"/>
                  <a:pt x="4893755" y="4348290"/>
                  <a:pt x="5954861" y="3777627"/>
                </a:cubicBezTo>
                <a:cubicBezTo>
                  <a:pt x="7015967" y="3206964"/>
                  <a:pt x="7321437" y="0"/>
                  <a:pt x="7321437"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9" name="Straight Connector 18"/>
          <p:cNvCxnSpPr/>
          <p:nvPr/>
        </p:nvCxnSpPr>
        <p:spPr>
          <a:xfrm flipH="1">
            <a:off x="2041825" y="932350"/>
            <a:ext cx="48232" cy="516007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6020637" y="932350"/>
            <a:ext cx="48232" cy="5160078"/>
          </a:xfrm>
          <a:prstGeom prst="line">
            <a:avLst/>
          </a:prstGeom>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237957" y="1720026"/>
            <a:ext cx="514476" cy="830997"/>
          </a:xfrm>
          <a:prstGeom prst="rect">
            <a:avLst/>
          </a:prstGeom>
          <a:noFill/>
        </p:spPr>
        <p:txBody>
          <a:bodyPr wrap="square" rtlCol="0">
            <a:spAutoFit/>
          </a:bodyPr>
          <a:lstStyle/>
          <a:p>
            <a:r>
              <a:rPr lang="zh-TW" altLang="en-US" sz="2400" dirty="0" smtClean="0"/>
              <a:t>夭折</a:t>
            </a:r>
            <a:endParaRPr lang="en-US" sz="2400" dirty="0"/>
          </a:p>
        </p:txBody>
      </p:sp>
      <p:sp>
        <p:nvSpPr>
          <p:cNvPr id="23" name="TextBox 22"/>
          <p:cNvSpPr txBox="1"/>
          <p:nvPr/>
        </p:nvSpPr>
        <p:spPr>
          <a:xfrm>
            <a:off x="3826412" y="1720026"/>
            <a:ext cx="514476" cy="830997"/>
          </a:xfrm>
          <a:prstGeom prst="rect">
            <a:avLst/>
          </a:prstGeom>
          <a:noFill/>
        </p:spPr>
        <p:txBody>
          <a:bodyPr wrap="square" rtlCol="0">
            <a:spAutoFit/>
          </a:bodyPr>
          <a:lstStyle/>
          <a:p>
            <a:r>
              <a:rPr lang="zh-TW" altLang="en-US" sz="2400" dirty="0" smtClean="0"/>
              <a:t>壯年</a:t>
            </a:r>
            <a:endParaRPr lang="en-US" sz="2400" dirty="0"/>
          </a:p>
        </p:txBody>
      </p:sp>
      <p:sp>
        <p:nvSpPr>
          <p:cNvPr id="24" name="TextBox 23"/>
          <p:cNvSpPr txBox="1"/>
          <p:nvPr/>
        </p:nvSpPr>
        <p:spPr>
          <a:xfrm>
            <a:off x="6679809" y="1720026"/>
            <a:ext cx="514476" cy="830997"/>
          </a:xfrm>
          <a:prstGeom prst="rect">
            <a:avLst/>
          </a:prstGeom>
          <a:noFill/>
        </p:spPr>
        <p:txBody>
          <a:bodyPr wrap="square" rtlCol="0">
            <a:spAutoFit/>
          </a:bodyPr>
          <a:lstStyle/>
          <a:p>
            <a:r>
              <a:rPr lang="zh-TW" altLang="en-US" sz="2400" dirty="0" smtClean="0"/>
              <a:t>老年</a:t>
            </a:r>
            <a:endParaRPr lang="en-US" sz="2400" dirty="0"/>
          </a:p>
        </p:txBody>
      </p:sp>
      <p:sp>
        <p:nvSpPr>
          <p:cNvPr id="25" name="TextBox 24"/>
          <p:cNvSpPr txBox="1"/>
          <p:nvPr/>
        </p:nvSpPr>
        <p:spPr>
          <a:xfrm>
            <a:off x="5771773" y="916275"/>
            <a:ext cx="297096" cy="2862323"/>
          </a:xfrm>
          <a:prstGeom prst="rect">
            <a:avLst/>
          </a:prstGeom>
          <a:noFill/>
        </p:spPr>
        <p:txBody>
          <a:bodyPr wrap="square" rtlCol="0">
            <a:spAutoFit/>
          </a:bodyPr>
          <a:lstStyle/>
          <a:p>
            <a:r>
              <a:rPr lang="zh-TW" altLang="en-US" dirty="0" smtClean="0"/>
              <a:t>核電廠設計壽命</a:t>
            </a:r>
            <a:r>
              <a:rPr lang="en-US" altLang="zh-TW" dirty="0" smtClean="0"/>
              <a:t>30</a:t>
            </a:r>
            <a:r>
              <a:rPr lang="zh-TW" altLang="en-US" dirty="0" smtClean="0"/>
              <a:t>年</a:t>
            </a:r>
            <a:endParaRPr lang="en-US" dirty="0"/>
          </a:p>
        </p:txBody>
      </p:sp>
      <p:sp>
        <p:nvSpPr>
          <p:cNvPr id="26" name="TextBox 25"/>
          <p:cNvSpPr txBox="1"/>
          <p:nvPr/>
        </p:nvSpPr>
        <p:spPr>
          <a:xfrm>
            <a:off x="6350558" y="2551023"/>
            <a:ext cx="1350499" cy="369332"/>
          </a:xfrm>
          <a:prstGeom prst="rect">
            <a:avLst/>
          </a:prstGeom>
          <a:noFill/>
        </p:spPr>
        <p:txBody>
          <a:bodyPr wrap="square" rtlCol="0">
            <a:spAutoFit/>
          </a:bodyPr>
          <a:lstStyle/>
          <a:p>
            <a:r>
              <a:rPr lang="zh-TW" altLang="en-US" dirty="0" smtClean="0"/>
              <a:t>無限期延役</a:t>
            </a:r>
            <a:endParaRPr lang="en-US" dirty="0"/>
          </a:p>
        </p:txBody>
      </p:sp>
      <p:sp>
        <p:nvSpPr>
          <p:cNvPr id="27" name="TextBox 26"/>
          <p:cNvSpPr txBox="1"/>
          <p:nvPr/>
        </p:nvSpPr>
        <p:spPr>
          <a:xfrm>
            <a:off x="401934" y="27918"/>
            <a:ext cx="8516578" cy="1200329"/>
          </a:xfrm>
          <a:prstGeom prst="rect">
            <a:avLst/>
          </a:prstGeom>
          <a:noFill/>
        </p:spPr>
        <p:txBody>
          <a:bodyPr wrap="square" rtlCol="0">
            <a:spAutoFit/>
          </a:bodyPr>
          <a:lstStyle/>
          <a:p>
            <a:r>
              <a:rPr lang="zh-TW" altLang="en-US" sz="3600" dirty="0" smtClean="0">
                <a:latin typeface="Apple LiGothic Medium"/>
                <a:ea typeface="Apple LiGothic Medium"/>
                <a:cs typeface="Apple LiGothic Medium"/>
              </a:rPr>
              <a:t>核電廠事故的浴盆</a:t>
            </a:r>
            <a:r>
              <a:rPr lang="zh-TW" altLang="en-US" sz="3600" dirty="0" smtClean="0">
                <a:latin typeface="Apple LiGothic Medium"/>
                <a:ea typeface="Apple LiGothic Medium"/>
                <a:cs typeface="Apple LiGothic Medium"/>
              </a:rPr>
              <a:t>曲線</a:t>
            </a:r>
            <a:r>
              <a:rPr lang="en-US" altLang="zh-TW" sz="3600" dirty="0" smtClean="0">
                <a:latin typeface="Apple LiGothic Medium"/>
                <a:ea typeface="Apple LiGothic Medium"/>
                <a:cs typeface="Apple LiGothic Medium"/>
              </a:rPr>
              <a:t> </a:t>
            </a:r>
          </a:p>
          <a:p>
            <a:r>
              <a:rPr lang="en-US" altLang="zh-TW" sz="3600" dirty="0" smtClean="0">
                <a:latin typeface="Apple LiGothic Medium"/>
                <a:ea typeface="Apple LiGothic Medium"/>
                <a:cs typeface="Apple LiGothic Medium"/>
              </a:rPr>
              <a:t>Bath Tub Curve of Nuclear Power Plant</a:t>
            </a:r>
            <a:endParaRPr lang="en-US" sz="3600" dirty="0">
              <a:latin typeface="Apple LiGothic Medium"/>
              <a:ea typeface="Apple LiGothic Medium"/>
              <a:cs typeface="Apple LiGothic Medium"/>
            </a:endParaRPr>
          </a:p>
        </p:txBody>
      </p:sp>
      <p:sp>
        <p:nvSpPr>
          <p:cNvPr id="30" name="Bevel 29"/>
          <p:cNvSpPr/>
          <p:nvPr/>
        </p:nvSpPr>
        <p:spPr>
          <a:xfrm>
            <a:off x="5536473" y="3778598"/>
            <a:ext cx="628860" cy="1181120"/>
          </a:xfrm>
          <a:prstGeom prst="bevel">
            <a:avLst/>
          </a:prstGeom>
          <a:solidFill>
            <a:srgbClr val="FF0000"/>
          </a:solidFill>
          <a:ln/>
        </p:spPr>
        <p:style>
          <a:lnRef idx="1">
            <a:schemeClr val="accent1"/>
          </a:lnRef>
          <a:fillRef idx="3">
            <a:schemeClr val="accent1"/>
          </a:fillRef>
          <a:effectRef idx="2">
            <a:schemeClr val="accent1"/>
          </a:effectRef>
          <a:fontRef idx="minor">
            <a:schemeClr val="lt1"/>
          </a:fontRef>
        </p:style>
        <p:txBody>
          <a:bodyPr/>
          <a:lstStyle/>
          <a:p>
            <a:pPr algn="ctr"/>
            <a:endParaRPr lang="en-US" altLang="zh-TW" dirty="0" smtClean="0"/>
          </a:p>
          <a:p>
            <a:pPr algn="ctr"/>
            <a:r>
              <a:rPr lang="zh-TW" altLang="en-US" dirty="0" smtClean="0"/>
              <a:t>核三</a:t>
            </a:r>
            <a:endParaRPr lang="en-US" dirty="0"/>
          </a:p>
        </p:txBody>
      </p:sp>
      <p:sp>
        <p:nvSpPr>
          <p:cNvPr id="31" name="Bevel 30"/>
          <p:cNvSpPr/>
          <p:nvPr/>
        </p:nvSpPr>
        <p:spPr>
          <a:xfrm>
            <a:off x="6108727" y="1990511"/>
            <a:ext cx="659172" cy="2803805"/>
          </a:xfrm>
          <a:prstGeom prst="bevel">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TW" altLang="en-US" dirty="0" smtClean="0"/>
              <a:t>核二</a:t>
            </a:r>
            <a:endParaRPr lang="en-US" dirty="0"/>
          </a:p>
        </p:txBody>
      </p:sp>
      <p:sp>
        <p:nvSpPr>
          <p:cNvPr id="32" name="Bevel 31"/>
          <p:cNvSpPr/>
          <p:nvPr/>
        </p:nvSpPr>
        <p:spPr>
          <a:xfrm>
            <a:off x="6767901" y="3778598"/>
            <a:ext cx="530553" cy="976067"/>
          </a:xfrm>
          <a:prstGeom prst="bevel">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zh-TW" altLang="en-US" dirty="0" smtClean="0"/>
              <a:t>核一</a:t>
            </a:r>
            <a:endParaRPr lang="en-US" dirty="0"/>
          </a:p>
        </p:txBody>
      </p:sp>
      <p:sp>
        <p:nvSpPr>
          <p:cNvPr id="33" name="Bevel 32"/>
          <p:cNvSpPr/>
          <p:nvPr/>
        </p:nvSpPr>
        <p:spPr>
          <a:xfrm>
            <a:off x="884255" y="2729616"/>
            <a:ext cx="822960" cy="1322257"/>
          </a:xfrm>
          <a:prstGeom prst="bevel">
            <a:avLst/>
          </a:prstGeom>
          <a:solidFill>
            <a:srgbClr val="FF0000"/>
          </a:solidFill>
          <a:ln/>
        </p:spPr>
        <p:style>
          <a:lnRef idx="1">
            <a:schemeClr val="accent1"/>
          </a:lnRef>
          <a:fillRef idx="3">
            <a:schemeClr val="accent1"/>
          </a:fillRef>
          <a:effectRef idx="2">
            <a:schemeClr val="accent1"/>
          </a:effectRef>
          <a:fontRef idx="minor">
            <a:schemeClr val="lt1"/>
          </a:fontRef>
        </p:style>
        <p:txBody>
          <a:bodyPr/>
          <a:lstStyle/>
          <a:p>
            <a:pPr algn="ctr"/>
            <a:endParaRPr lang="en-US" altLang="zh-TW" dirty="0" smtClean="0"/>
          </a:p>
          <a:p>
            <a:pPr algn="ctr"/>
            <a:r>
              <a:rPr lang="zh-TW" altLang="en-US" dirty="0" smtClean="0"/>
              <a:t>核四 </a:t>
            </a:r>
            <a:endParaRPr lang="en-US" dirty="0"/>
          </a:p>
        </p:txBody>
      </p:sp>
      <p:sp>
        <p:nvSpPr>
          <p:cNvPr id="34" name="Cube 33"/>
          <p:cNvSpPr/>
          <p:nvPr/>
        </p:nvSpPr>
        <p:spPr>
          <a:xfrm>
            <a:off x="7298454" y="3729989"/>
            <a:ext cx="1061106" cy="1168966"/>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TW" altLang="en-US" dirty="0" smtClean="0"/>
              <a:t>福島</a:t>
            </a:r>
            <a:r>
              <a:rPr lang="en-US" altLang="zh-TW" dirty="0" smtClean="0"/>
              <a:t>Fukushima</a:t>
            </a:r>
            <a:endParaRPr lang="en-US" dirty="0"/>
          </a:p>
        </p:txBody>
      </p:sp>
      <p:sp>
        <p:nvSpPr>
          <p:cNvPr id="35" name="Cube 34"/>
          <p:cNvSpPr/>
          <p:nvPr/>
        </p:nvSpPr>
        <p:spPr>
          <a:xfrm>
            <a:off x="916410" y="4790352"/>
            <a:ext cx="498398" cy="747096"/>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smtClean="0"/>
              <a:t>TMI</a:t>
            </a:r>
            <a:endParaRPr lang="en-US" sz="900" dirty="0"/>
          </a:p>
        </p:txBody>
      </p:sp>
      <p:sp>
        <p:nvSpPr>
          <p:cNvPr id="36" name="Cube 35"/>
          <p:cNvSpPr/>
          <p:nvPr/>
        </p:nvSpPr>
        <p:spPr>
          <a:xfrm>
            <a:off x="1617282" y="4173916"/>
            <a:ext cx="945550" cy="1232872"/>
          </a:xfrm>
          <a:prstGeom prst="cub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TW" altLang="en-US" sz="1200" dirty="0" smtClean="0"/>
              <a:t>車諾</a:t>
            </a:r>
            <a:r>
              <a:rPr lang="zh-TW" altLang="en-US" sz="1200" dirty="0" smtClean="0"/>
              <a:t>比</a:t>
            </a:r>
            <a:r>
              <a:rPr lang="en-US" altLang="zh-TW" dirty="0" smtClean="0"/>
              <a:t> Chernobyl</a:t>
            </a:r>
          </a:p>
          <a:p>
            <a:pPr algn="ctr"/>
            <a:endParaRPr lang="en-US" dirty="0"/>
          </a:p>
        </p:txBody>
      </p:sp>
    </p:spTree>
    <p:extLst>
      <p:ext uri="{BB962C8B-B14F-4D97-AF65-F5344CB8AC3E}">
        <p14:creationId xmlns:p14="http://schemas.microsoft.com/office/powerpoint/2010/main" val="8610264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
            </a:r>
            <a:r>
              <a:rPr lang="en-US" dirty="0" smtClean="0"/>
              <a:t>any are missing or erased</a:t>
            </a:r>
            <a:r>
              <a:rPr lang="en-US" dirty="0" smtClean="0"/>
              <a:t>…</a:t>
            </a:r>
            <a:endParaRPr lang="en-US" dirty="0"/>
          </a:p>
        </p:txBody>
      </p:sp>
      <p:pic>
        <p:nvPicPr>
          <p:cNvPr id="4" name="Content Placeholder 3"/>
          <p:cNvPicPr>
            <a:picLocks noGrp="1" noChangeAspect="1"/>
          </p:cNvPicPr>
          <p:nvPr>
            <p:ph idx="1"/>
          </p:nvPr>
        </p:nvPicPr>
        <p:blipFill>
          <a:blip r:embed="rId2"/>
          <a:srcRect t="22318" b="22318"/>
          <a:stretch>
            <a:fillRect/>
          </a:stretch>
        </p:blipFill>
        <p:spPr>
          <a:prstGeom prst="rect">
            <a:avLst/>
          </a:prstGeom>
        </p:spPr>
      </p:pic>
    </p:spTree>
    <p:extLst>
      <p:ext uri="{BB962C8B-B14F-4D97-AF65-F5344CB8AC3E}">
        <p14:creationId xmlns:p14="http://schemas.microsoft.com/office/powerpoint/2010/main" val="19583844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
            </a:r>
            <a:r>
              <a:rPr lang="en-US" dirty="0" smtClean="0"/>
              <a:t>ar side of the moon</a:t>
            </a:r>
            <a:endParaRPr lang="en-US" dirty="0"/>
          </a:p>
        </p:txBody>
      </p:sp>
      <p:sp>
        <p:nvSpPr>
          <p:cNvPr id="3" name="Content Placeholder 2"/>
          <p:cNvSpPr>
            <a:spLocks noGrp="1"/>
          </p:cNvSpPr>
          <p:nvPr>
            <p:ph idx="1"/>
          </p:nvPr>
        </p:nvSpPr>
        <p:spPr/>
        <p:txBody>
          <a:bodyPr/>
          <a:lstStyle/>
          <a:p>
            <a:r>
              <a:rPr lang="en-US" dirty="0" smtClean="0"/>
              <a:t>If the peer review team can not read Chinese, how can you find out truth?</a:t>
            </a:r>
          </a:p>
          <a:p>
            <a:r>
              <a:rPr lang="en-US" dirty="0" smtClean="0"/>
              <a:t>Or just PAPER REVIW, NOT PEER REVIEW.</a:t>
            </a:r>
          </a:p>
          <a:p>
            <a:r>
              <a:rPr lang="en-US" sz="5400" dirty="0" smtClean="0">
                <a:solidFill>
                  <a:srgbClr val="FF0000"/>
                </a:solidFill>
              </a:rPr>
              <a:t>WOULD YOU GUARANTEE ANYTHING AFTER THE PEER REVIEW?</a:t>
            </a:r>
          </a:p>
          <a:p>
            <a:endParaRPr lang="en-US" dirty="0"/>
          </a:p>
        </p:txBody>
      </p:sp>
    </p:spTree>
    <p:extLst>
      <p:ext uri="{BB962C8B-B14F-4D97-AF65-F5344CB8AC3E}">
        <p14:creationId xmlns:p14="http://schemas.microsoft.com/office/powerpoint/2010/main" val="42172114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68656"/>
            <a:ext cx="7772400" cy="1470025"/>
          </a:xfrm>
        </p:spPr>
        <p:txBody>
          <a:bodyPr>
            <a:noAutofit/>
          </a:bodyPr>
          <a:lstStyle/>
          <a:p>
            <a:r>
              <a:rPr lang="en-US" dirty="0" smtClean="0"/>
              <a:t>Or, we are witness worst than Fukushima accident in Taiwan getting closer and closer to shut world nuclear industry down?</a:t>
            </a:r>
            <a:endParaRPr lang="en-US" dirty="0"/>
          </a:p>
        </p:txBody>
      </p:sp>
      <p:sp>
        <p:nvSpPr>
          <p:cNvPr id="5" name="Subtitle 4"/>
          <p:cNvSpPr>
            <a:spLocks noGrp="1"/>
          </p:cNvSpPr>
          <p:nvPr>
            <p:ph type="subTitle" idx="1"/>
          </p:nvPr>
        </p:nvSpPr>
        <p:spPr>
          <a:xfrm>
            <a:off x="1371600" y="4073795"/>
            <a:ext cx="6400800" cy="1752600"/>
          </a:xfrm>
        </p:spPr>
        <p:txBody>
          <a:bodyPr>
            <a:noAutofit/>
          </a:bodyPr>
          <a:lstStyle/>
          <a:p>
            <a:r>
              <a:rPr lang="en-US" sz="5400" dirty="0" smtClean="0">
                <a:solidFill>
                  <a:srgbClr val="FF0000"/>
                </a:solidFill>
              </a:rPr>
              <a:t>Stop AEC/TAIPOWER lying and hiding</a:t>
            </a:r>
            <a:endParaRPr lang="en-US" sz="5400" dirty="0">
              <a:solidFill>
                <a:srgbClr val="FF0000"/>
              </a:solidFill>
            </a:endParaRPr>
          </a:p>
        </p:txBody>
      </p:sp>
    </p:spTree>
    <p:extLst>
      <p:ext uri="{BB962C8B-B14F-4D97-AF65-F5344CB8AC3E}">
        <p14:creationId xmlns:p14="http://schemas.microsoft.com/office/powerpoint/2010/main" val="39609323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CITIZEN WATCHING YOU</a:t>
            </a:r>
            <a:endParaRPr lang="en-US" dirty="0"/>
          </a:p>
        </p:txBody>
      </p:sp>
      <p:pic>
        <p:nvPicPr>
          <p:cNvPr id="4" name="Content Placeholder 3" descr="971555_313437115460360_1094794042_n.png"/>
          <p:cNvPicPr>
            <a:picLocks noGrp="1" noChangeAspect="1"/>
          </p:cNvPicPr>
          <p:nvPr>
            <p:ph idx="1"/>
          </p:nvPr>
        </p:nvPicPr>
        <p:blipFill>
          <a:blip r:embed="rId2">
            <a:extLst>
              <a:ext uri="{28A0092B-C50C-407E-A947-70E740481C1C}">
                <a14:useLocalDpi xmlns:a14="http://schemas.microsoft.com/office/drawing/2010/main" val="0"/>
              </a:ext>
            </a:extLst>
          </a:blip>
          <a:srcRect t="22502" b="22502"/>
          <a:stretch>
            <a:fillRect/>
          </a:stretch>
        </p:blipFill>
        <p:spPr/>
      </p:pic>
      <p:sp>
        <p:nvSpPr>
          <p:cNvPr id="5" name="TextBox 4"/>
          <p:cNvSpPr txBox="1"/>
          <p:nvPr/>
        </p:nvSpPr>
        <p:spPr>
          <a:xfrm>
            <a:off x="6450769" y="6308969"/>
            <a:ext cx="2496606" cy="338554"/>
          </a:xfrm>
          <a:prstGeom prst="rect">
            <a:avLst/>
          </a:prstGeom>
          <a:noFill/>
        </p:spPr>
        <p:txBody>
          <a:bodyPr wrap="square" rtlCol="0">
            <a:spAutoFit/>
          </a:bodyPr>
          <a:lstStyle/>
          <a:p>
            <a:r>
              <a:rPr lang="zh-TW" altLang="en-US" sz="1600" dirty="0" smtClean="0"/>
              <a:t>取材自公民</a:t>
            </a:r>
            <a:r>
              <a:rPr lang="en-US" altLang="zh-TW" sz="1600" dirty="0" smtClean="0"/>
              <a:t>1985</a:t>
            </a:r>
            <a:r>
              <a:rPr lang="zh-TW" altLang="en-US" sz="1600" dirty="0" smtClean="0"/>
              <a:t>行動聯盟</a:t>
            </a:r>
            <a:endParaRPr lang="en-US" sz="1600" dirty="0"/>
          </a:p>
        </p:txBody>
      </p:sp>
    </p:spTree>
    <p:extLst>
      <p:ext uri="{BB962C8B-B14F-4D97-AF65-F5344CB8AC3E}">
        <p14:creationId xmlns:p14="http://schemas.microsoft.com/office/powerpoint/2010/main" val="3590800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25500" y="1231900"/>
            <a:ext cx="7493000" cy="5626100"/>
          </a:xfrm>
          <a:prstGeom prst="rect">
            <a:avLst/>
          </a:prstGeom>
        </p:spPr>
      </p:pic>
      <p:sp>
        <p:nvSpPr>
          <p:cNvPr id="2" name="Title 1"/>
          <p:cNvSpPr>
            <a:spLocks noGrp="1"/>
          </p:cNvSpPr>
          <p:nvPr>
            <p:ph type="title"/>
          </p:nvPr>
        </p:nvSpPr>
        <p:spPr/>
        <p:txBody>
          <a:bodyPr>
            <a:normAutofit fontScale="90000"/>
          </a:bodyPr>
          <a:lstStyle/>
          <a:p>
            <a:r>
              <a:rPr lang="en-US" sz="3100" dirty="0" smtClean="0"/>
              <a:t>T</a:t>
            </a:r>
            <a:r>
              <a:rPr lang="en-US" sz="3100" dirty="0" smtClean="0"/>
              <a:t>aiwan is sitting on this EARTHQUKE CHAIN REACTION</a:t>
            </a:r>
            <a:br>
              <a:rPr lang="en-US" sz="3100" dirty="0" smtClean="0"/>
            </a:br>
            <a:r>
              <a:rPr lang="zh-TW" altLang="en-US" sz="3600" dirty="0" smtClean="0"/>
              <a:t>台灣也在這個地震連鎖反應上</a:t>
            </a:r>
            <a:endParaRPr lang="en-US" sz="3600" dirty="0"/>
          </a:p>
        </p:txBody>
      </p:sp>
    </p:spTree>
    <p:extLst>
      <p:ext uri="{BB962C8B-B14F-4D97-AF65-F5344CB8AC3E}">
        <p14:creationId xmlns:p14="http://schemas.microsoft.com/office/powerpoint/2010/main" val="1536325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04080" cy="1143000"/>
          </a:xfrm>
        </p:spPr>
        <p:txBody>
          <a:bodyPr>
            <a:noAutofit/>
          </a:bodyPr>
          <a:lstStyle/>
          <a:p>
            <a:r>
              <a:rPr lang="en-US" altLang="zh-TW" sz="2800" dirty="0" smtClean="0">
                <a:latin typeface="Heiti TC Light"/>
                <a:ea typeface="Apple LiGothic Medium"/>
                <a:cs typeface="Heiti TC Light"/>
              </a:rPr>
              <a:t>E</a:t>
            </a:r>
            <a:r>
              <a:rPr lang="en-US" altLang="zh-TW" sz="2800" dirty="0" smtClean="0">
                <a:latin typeface="Heiti TC Light"/>
                <a:ea typeface="Apple LiGothic Medium"/>
                <a:cs typeface="Heiti TC Light"/>
              </a:rPr>
              <a:t>ven</a:t>
            </a:r>
            <a:r>
              <a:rPr lang="zh-TW" altLang="en-US" sz="2800" dirty="0" smtClean="0">
                <a:latin typeface="Heiti TC Light"/>
                <a:ea typeface="Apple LiGothic Medium"/>
                <a:cs typeface="Heiti TC Light"/>
              </a:rPr>
              <a:t> </a:t>
            </a:r>
            <a:r>
              <a:rPr lang="en-US" altLang="zh-TW" sz="2800" dirty="0" smtClean="0">
                <a:latin typeface="Heiti TC Light"/>
                <a:ea typeface="Apple LiGothic Medium"/>
                <a:cs typeface="Heiti TC Light"/>
              </a:rPr>
              <a:t>worse</a:t>
            </a:r>
            <a:r>
              <a:rPr lang="zh-TW" altLang="en-US" sz="2800" dirty="0" smtClean="0">
                <a:latin typeface="Heiti TC Light"/>
                <a:ea typeface="Apple LiGothic Medium"/>
                <a:cs typeface="Heiti TC Light"/>
              </a:rPr>
              <a:t> </a:t>
            </a:r>
            <a:r>
              <a:rPr lang="en-US" altLang="zh-TW" sz="2800" dirty="0" smtClean="0">
                <a:latin typeface="Heiti TC Light"/>
                <a:ea typeface="Apple LiGothic Medium"/>
                <a:cs typeface="Heiti TC Light"/>
              </a:rPr>
              <a:t>–</a:t>
            </a:r>
            <a:r>
              <a:rPr lang="zh-TW" altLang="en-US" sz="2800" dirty="0" smtClean="0">
                <a:latin typeface="Heiti TC Light"/>
                <a:ea typeface="Apple LiGothic Medium"/>
                <a:cs typeface="Heiti TC Light"/>
              </a:rPr>
              <a:t> </a:t>
            </a:r>
            <a:r>
              <a:rPr lang="en-US" altLang="zh-TW" sz="2800" dirty="0" smtClean="0">
                <a:latin typeface="Heiti TC Light"/>
                <a:ea typeface="Apple LiGothic Medium"/>
                <a:cs typeface="Heiti TC Light"/>
              </a:rPr>
              <a:t>higher density and near distance</a:t>
            </a:r>
            <a:r>
              <a:rPr lang="en-US" altLang="zh-TW" sz="3200" dirty="0" smtClean="0">
                <a:latin typeface="Heiti TC Light"/>
                <a:ea typeface="Apple LiGothic Medium"/>
                <a:cs typeface="Heiti TC Light"/>
              </a:rPr>
              <a:t/>
            </a:r>
            <a:br>
              <a:rPr lang="en-US" altLang="zh-TW" sz="3200" dirty="0" smtClean="0">
                <a:latin typeface="Heiti TC Light"/>
                <a:ea typeface="Apple LiGothic Medium"/>
                <a:cs typeface="Heiti TC Light"/>
              </a:rPr>
            </a:br>
            <a:r>
              <a:rPr lang="zh-TW" altLang="en-US" sz="3200" dirty="0" smtClean="0"/>
              <a:t>甚至更嚴重 </a:t>
            </a:r>
            <a:r>
              <a:rPr lang="en-US" altLang="zh-TW" sz="3200" dirty="0" smtClean="0"/>
              <a:t>–</a:t>
            </a:r>
            <a:r>
              <a:rPr lang="zh-TW" altLang="en-US" sz="3200" dirty="0" smtClean="0"/>
              <a:t> 更高的密度與更近的距離</a:t>
            </a:r>
            <a:endParaRPr lang="en-US" sz="3200" dirty="0"/>
          </a:p>
        </p:txBody>
      </p:sp>
      <p:pic>
        <p:nvPicPr>
          <p:cNvPr id="4" name="Content Placeholder 3"/>
          <p:cNvPicPr>
            <a:picLocks noGrp="1" noChangeAspect="1"/>
          </p:cNvPicPr>
          <p:nvPr>
            <p:ph idx="1"/>
          </p:nvPr>
        </p:nvPicPr>
        <p:blipFill>
          <a:blip r:embed="rId2"/>
          <a:srcRect l="-22502" r="-22502"/>
          <a:stretch>
            <a:fillRect/>
          </a:stretch>
        </p:blipFill>
        <p:spPr/>
      </p:pic>
      <p:sp>
        <p:nvSpPr>
          <p:cNvPr id="5" name="Oval 4"/>
          <p:cNvSpPr/>
          <p:nvPr/>
        </p:nvSpPr>
        <p:spPr>
          <a:xfrm rot="16200000">
            <a:off x="2539999" y="4769556"/>
            <a:ext cx="1058334" cy="620888"/>
          </a:xfrm>
          <a:prstGeom prst="ellipse">
            <a:avLst/>
          </a:prstGeom>
          <a:noFill/>
          <a:ln w="762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9800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如果還有明天…</a:t>
            </a:r>
            <a:endParaRPr lang="en-US" dirty="0"/>
          </a:p>
        </p:txBody>
      </p:sp>
      <p:pic>
        <p:nvPicPr>
          <p:cNvPr id="4" name="Content Placeholder 3"/>
          <p:cNvPicPr>
            <a:picLocks noGrp="1" noChangeAspect="1"/>
          </p:cNvPicPr>
          <p:nvPr>
            <p:ph idx="1"/>
          </p:nvPr>
        </p:nvPicPr>
        <p:blipFill>
          <a:blip r:embed="rId2"/>
          <a:srcRect l="-8248" r="-8248"/>
          <a:stretch>
            <a:fillRect/>
          </a:stretch>
        </p:blipFill>
        <p:spPr>
          <a:xfrm>
            <a:off x="-389643" y="1416691"/>
            <a:ext cx="9893982" cy="5441309"/>
          </a:xfrm>
        </p:spPr>
      </p:pic>
    </p:spTree>
    <p:extLst>
      <p:ext uri="{BB962C8B-B14F-4D97-AF65-F5344CB8AC3E}">
        <p14:creationId xmlns:p14="http://schemas.microsoft.com/office/powerpoint/2010/main" val="3131946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0225"/>
            <a:ext cx="9144000" cy="6865750"/>
          </a:xfrm>
          <a:prstGeom prst="rect">
            <a:avLst/>
          </a:prstGeom>
        </p:spPr>
      </p:pic>
    </p:spTree>
    <p:extLst>
      <p:ext uri="{BB962C8B-B14F-4D97-AF65-F5344CB8AC3E}">
        <p14:creationId xmlns:p14="http://schemas.microsoft.com/office/powerpoint/2010/main" val="1271286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590798"/>
            <a:ext cx="9144000" cy="5130800"/>
          </a:xfrm>
          <a:prstGeom prst="rect">
            <a:avLst/>
          </a:prstGeom>
        </p:spPr>
      </p:pic>
      <p:sp>
        <p:nvSpPr>
          <p:cNvPr id="4" name="Title 3"/>
          <p:cNvSpPr>
            <a:spLocks noGrp="1"/>
          </p:cNvSpPr>
          <p:nvPr>
            <p:ph type="title"/>
          </p:nvPr>
        </p:nvSpPr>
        <p:spPr/>
        <p:txBody>
          <a:bodyPr/>
          <a:lstStyle/>
          <a:p>
            <a:r>
              <a:rPr lang="en-US" dirty="0" smtClean="0"/>
              <a:t>Dr. Tsai </a:t>
            </a:r>
            <a:r>
              <a:rPr lang="en-US" dirty="0" err="1" smtClean="0"/>
              <a:t>Chunhong</a:t>
            </a:r>
            <a:r>
              <a:rPr lang="en-US" dirty="0" smtClean="0"/>
              <a:t> tearing speech</a:t>
            </a:r>
            <a:endParaRPr lang="en-US" dirty="0"/>
          </a:p>
        </p:txBody>
      </p:sp>
      <p:sp>
        <p:nvSpPr>
          <p:cNvPr id="5" name="Content Placeholder 4"/>
          <p:cNvSpPr>
            <a:spLocks noGrp="1"/>
          </p:cNvSpPr>
          <p:nvPr>
            <p:ph idx="1"/>
          </p:nvPr>
        </p:nvSpPr>
        <p:spPr/>
        <p:txBody>
          <a:bodyPr/>
          <a:lstStyle/>
          <a:p>
            <a:endParaRPr lang="en-US" dirty="0"/>
          </a:p>
        </p:txBody>
      </p:sp>
    </p:spTree>
    <p:extLst>
      <p:ext uri="{BB962C8B-B14F-4D97-AF65-F5344CB8AC3E}">
        <p14:creationId xmlns:p14="http://schemas.microsoft.com/office/powerpoint/2010/main" val="474453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99542"/>
            <a:ext cx="9144000" cy="5130800"/>
          </a:xfrm>
          <a:prstGeom prst="rect">
            <a:avLst/>
          </a:prstGeom>
        </p:spPr>
      </p:pic>
      <p:sp>
        <p:nvSpPr>
          <p:cNvPr id="3" name="Title 2"/>
          <p:cNvSpPr>
            <a:spLocks noGrp="1"/>
          </p:cNvSpPr>
          <p:nvPr>
            <p:ph type="title"/>
          </p:nvPr>
        </p:nvSpPr>
        <p:spPr/>
        <p:txBody>
          <a:bodyPr>
            <a:normAutofit fontScale="90000"/>
          </a:bodyPr>
          <a:lstStyle/>
          <a:p>
            <a:r>
              <a:rPr lang="en-US" dirty="0" smtClean="0"/>
              <a:t>T</a:t>
            </a:r>
            <a:r>
              <a:rPr lang="en-US" dirty="0" smtClean="0"/>
              <a:t>o ask for restart of the broken RV anchor bolts  crippled </a:t>
            </a:r>
            <a:r>
              <a:rPr lang="en-US" dirty="0" err="1" smtClean="0"/>
              <a:t>Guosheng</a:t>
            </a:r>
            <a:r>
              <a:rPr lang="en-US" dirty="0" smtClean="0"/>
              <a:t> NPP</a:t>
            </a:r>
            <a:endParaRPr lang="en-US" dirty="0"/>
          </a:p>
        </p:txBody>
      </p:sp>
      <p:sp>
        <p:nvSpPr>
          <p:cNvPr id="4" name="Content Placeholder 3"/>
          <p:cNvSpPr>
            <a:spLocks noGrp="1"/>
          </p:cNvSpPr>
          <p:nvPr>
            <p:ph idx="1"/>
          </p:nvPr>
        </p:nvSpPr>
        <p:spPr/>
        <p:txBody>
          <a:bodyPr/>
          <a:lstStyle/>
          <a:p>
            <a:endParaRPr lang="en-US" dirty="0"/>
          </a:p>
        </p:txBody>
      </p:sp>
    </p:spTree>
    <p:extLst>
      <p:ext uri="{BB962C8B-B14F-4D97-AF65-F5344CB8AC3E}">
        <p14:creationId xmlns:p14="http://schemas.microsoft.com/office/powerpoint/2010/main" val="26508307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133</TotalTime>
  <Words>610</Words>
  <Application>Microsoft Macintosh PowerPoint</Application>
  <PresentationFormat>On-screen Show (4:3)</PresentationFormat>
  <Paragraphs>69</Paragraphs>
  <Slides>36</Slides>
  <Notes>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nucLIAR 核騙</vt:lpstr>
      <vt:lpstr>Lessons learned from the Fukushima? 福島核災後我們學到了什麼？</vt:lpstr>
      <vt:lpstr>If we don’t pay attention – even worse 如果我們不注意，台灣會更慘</vt:lpstr>
      <vt:lpstr>Taiwan is sitting on this EARTHQUKE CHAIN REACTION 台灣也在這個地震連鎖反應上</vt:lpstr>
      <vt:lpstr>Even worse – higher density and near distance 甚至更嚴重 – 更高的密度與更近的距離</vt:lpstr>
      <vt:lpstr>如果還有明天…</vt:lpstr>
      <vt:lpstr>PowerPoint Presentation</vt:lpstr>
      <vt:lpstr>Dr. Tsai Chunhong tearing speech</vt:lpstr>
      <vt:lpstr>To ask for restart of the broken RV anchor bolts  crippled Guosheng NPP</vt:lpstr>
      <vt:lpstr>in the KMT Party Office in the Legislative Yuan</vt:lpstr>
      <vt:lpstr>Do you know all NPPs and National Stress Test Reports are prepared by INER of AEC?  And the Control Yuan made official report against the kinship between AEC, INER and Taipower.  各位同行審查委員，台灣核電廠壓力測試與國家壓力測試報告，都是由原子能委員會核能研究所（核能監督機構）寫的你們知道嗎？監察院也糾正這種不當行為。</vt:lpstr>
      <vt:lpstr>Broken Anchor Bolt in the 1st Unit of Guosheng NPP</vt:lpstr>
      <vt:lpstr>Broken Anchor bolt of 2nd Unit of Guosheng NPP</vt:lpstr>
      <vt:lpstr>PowerPoint Presentation</vt:lpstr>
      <vt:lpstr>How about the anchor bolts installation in the Longmen NPP?</vt:lpstr>
      <vt:lpstr>Anchor bolts installation in the Longmen NPP, 2005</vt:lpstr>
      <vt:lpstr>Incredible MEASUREMENT</vt:lpstr>
      <vt:lpstr>Incredible MEASUREMENT</vt:lpstr>
      <vt:lpstr>NICE SHOOT</vt:lpstr>
      <vt:lpstr>The report was there</vt:lpstr>
      <vt:lpstr>http://www.aec.gov.tw/upload/1125467610NRDLM9406-2.pdf</vt:lpstr>
      <vt:lpstr>NO TOILET IN THE CONSTRUCTION SITE, PET BOTTLES SHOWN ON THE CONTAINMENT WALL</vt:lpstr>
      <vt:lpstr>Cut off rebar from the containment wall</vt:lpstr>
      <vt:lpstr>It happened everywhere…</vt:lpstr>
      <vt:lpstr>Those THINGS happen here</vt:lpstr>
      <vt:lpstr>Do you want to know how deep is the rabbit hole?</vt:lpstr>
      <vt:lpstr>WATER, WATER, EVERYWHERE</vt:lpstr>
      <vt:lpstr>It can be water-proof???</vt:lpstr>
      <vt:lpstr>PowerPoint Presentation</vt:lpstr>
      <vt:lpstr>Many reports used to here “Violations and Improvement Opportunities”</vt:lpstr>
      <vt:lpstr>THERE IS NO EVIDENCE FOR EFFECTIVE CORRECTIVE ACTION IN MORE THAN THOUSANDS REPORTS EXCEPT CONSISTANT MISTAKES, VIOLATIONS, HUMAN ERROS, LACK OF TRAINING, MALPRACTICES AND MALFUNCTION ALL TIME…  在上千份的違規、注改事項中，沒有任何有效的改正證據，只有不斷的錯誤重複發生 …</vt:lpstr>
      <vt:lpstr>PowerPoint Presentation</vt:lpstr>
      <vt:lpstr>Many are missing or erased…</vt:lpstr>
      <vt:lpstr>Far side of the moon</vt:lpstr>
      <vt:lpstr>Or, we are witness worst than Fukushima accident in Taiwan getting closer and closer to shut world nuclear industry down?</vt:lpstr>
      <vt:lpstr>CITIZEN WATCHING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nucLIAR？ 核電？核騙？</dc:title>
  <dc:creator>JayFang</dc:creator>
  <cp:lastModifiedBy>JayFang</cp:lastModifiedBy>
  <cp:revision>16</cp:revision>
  <dcterms:created xsi:type="dcterms:W3CDTF">2013-09-23T22:59:28Z</dcterms:created>
  <dcterms:modified xsi:type="dcterms:W3CDTF">2013-09-24T01:13:20Z</dcterms:modified>
</cp:coreProperties>
</file>