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4" r:id="rId3"/>
    <p:sldId id="303" r:id="rId4"/>
    <p:sldId id="328" r:id="rId5"/>
    <p:sldId id="333" r:id="rId6"/>
    <p:sldId id="335" r:id="rId7"/>
    <p:sldId id="332" r:id="rId8"/>
    <p:sldId id="316" r:id="rId9"/>
    <p:sldId id="336" r:id="rId10"/>
    <p:sldId id="342" r:id="rId11"/>
    <p:sldId id="319" r:id="rId12"/>
    <p:sldId id="313" r:id="rId13"/>
    <p:sldId id="314" r:id="rId14"/>
    <p:sldId id="320" r:id="rId15"/>
    <p:sldId id="343" r:id="rId16"/>
    <p:sldId id="337" r:id="rId17"/>
    <p:sldId id="306" r:id="rId18"/>
    <p:sldId id="262" r:id="rId19"/>
    <p:sldId id="302" r:id="rId20"/>
    <p:sldId id="307" r:id="rId21"/>
    <p:sldId id="341" r:id="rId22"/>
    <p:sldId id="321" r:id="rId23"/>
    <p:sldId id="322" r:id="rId24"/>
    <p:sldId id="310" r:id="rId25"/>
  </p:sldIdLst>
  <p:sldSz cx="9144000" cy="6858000" type="screen4x3"/>
  <p:notesSz cx="67691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99FF"/>
    <a:srgbClr val="C00000"/>
    <a:srgbClr val="0F9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54" autoAdjust="0"/>
  </p:normalViewPr>
  <p:slideViewPr>
    <p:cSldViewPr>
      <p:cViewPr>
        <p:scale>
          <a:sx n="70" d="100"/>
          <a:sy n="70" d="100"/>
        </p:scale>
        <p:origin x="-2730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E2B7DA-F171-4015-885E-F618DDA7282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62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25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C05D1B-173E-4EA8-8D1F-453AE629C02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86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83119228-E284-40A2-99E0-F53835AC6959}" type="slidenum">
              <a:rPr lang="fr-FR" sz="1200" smtClean="0"/>
              <a:pPr/>
              <a:t>1</a:t>
            </a:fld>
            <a:endParaRPr lang="fr-FR" sz="1200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50329986-04B0-4BD7-AC74-7E557D30FB40}" type="slidenum">
              <a:rPr lang="en-GB" sz="1200" smtClean="0"/>
              <a:pPr eaLnBrk="1" hangingPunct="1"/>
              <a:t>4</a:t>
            </a:fld>
            <a:endParaRPr lang="en-GB" sz="1200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endParaRPr lang="en-US" b="1" dirty="0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DEDC42D-B217-4922-829A-F1EC07C742D5}" type="slidenum">
              <a:rPr lang="en-GB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sz="1200" dirty="0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5000"/>
              </a:lnSpc>
              <a:spcBef>
                <a:spcPct val="4000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B7EC3744-4DB2-4DDC-8364-6C96C45318BE}" type="slidenum">
              <a:rPr lang="en-GB" sz="1200" smtClean="0"/>
              <a:pPr eaLnBrk="1" hangingPunct="1"/>
              <a:t>10</a:t>
            </a:fld>
            <a:endParaRPr lang="en-GB" sz="1200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endParaRPr lang="en-US" b="1" dirty="0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50329986-04B0-4BD7-AC74-7E557D30FB40}" type="slidenum">
              <a:rPr lang="en-GB" sz="1200" smtClean="0"/>
              <a:pPr eaLnBrk="1" hangingPunct="1"/>
              <a:t>12</a:t>
            </a:fld>
            <a:endParaRPr lang="en-GB" sz="1200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endParaRPr lang="en-US" b="1" dirty="0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1F5454C-DE34-4F09-9DE7-1CC08751BA45}" type="slidenum">
              <a:rPr lang="en-GB" sz="1200" smtClean="0"/>
              <a:pPr eaLnBrk="1" hangingPunct="1"/>
              <a:t>13</a:t>
            </a:fld>
            <a:endParaRPr lang="en-GB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endParaRPr lang="en-US" b="1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3C241EA1-C1AB-4DFC-B929-5B0CEAE49A7D}" type="slidenum">
              <a:rPr lang="fr-FR" sz="1200" smtClean="0"/>
              <a:pPr/>
              <a:t>20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3C241EA1-C1AB-4DFC-B929-5B0CEAE49A7D}" type="slidenum">
              <a:rPr lang="fr-FR" sz="1200" smtClean="0"/>
              <a:pPr/>
              <a:t>21</a:t>
            </a:fld>
            <a:endParaRPr lang="fr-F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4"/>
            <a:ext cx="7772400" cy="1044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404708" y="6525344"/>
            <a:ext cx="815364" cy="3247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5257D-6593-4A09-B30A-27D873D6062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12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404708" y="6525344"/>
            <a:ext cx="815364" cy="3247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68639-78ED-4C94-976F-E285183672C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82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4525" y="333375"/>
            <a:ext cx="1863725" cy="51689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03350" y="333375"/>
            <a:ext cx="5438775" cy="51689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404708" y="6525344"/>
            <a:ext cx="815364" cy="3247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557F3-D2A1-476A-A983-8B0848D7E24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89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8000" y="2340000"/>
            <a:ext cx="7162800" cy="3657600"/>
          </a:xfrm>
        </p:spPr>
        <p:txBody>
          <a:bodyPr/>
          <a:lstStyle>
            <a:lvl1pPr>
              <a:buClr>
                <a:srgbClr val="EE8032"/>
              </a:buClr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76000" y="1044000"/>
            <a:ext cx="7956376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8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404708" y="6525344"/>
            <a:ext cx="815364" cy="3247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3C317-115E-4F8C-9DAE-FC53F23AABD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5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03350" y="1844675"/>
            <a:ext cx="3505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60950" y="1844675"/>
            <a:ext cx="3505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404708" y="6525344"/>
            <a:ext cx="815364" cy="3247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DA7C7-4B9F-465E-96B1-846FD791F27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61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404708" y="6525344"/>
            <a:ext cx="815364" cy="3247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60C9-87EB-457D-BECB-3EE2871ABA2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12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404708" y="6525344"/>
            <a:ext cx="815364" cy="3247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F7B98-980E-4DC2-9416-040E05226DC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38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404708" y="6525344"/>
            <a:ext cx="815364" cy="3247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A2F7-7468-40C1-A240-B6DCA5CAAA1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83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404708" y="6525344"/>
            <a:ext cx="815364" cy="3247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3DCA-5569-473E-8EC2-F10FD243C54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404708" y="6525344"/>
            <a:ext cx="815364" cy="32471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4A2BD-E200-4081-96B8-60D7B4707FA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25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nsreg.e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4762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0" y="0"/>
            <a:ext cx="1547813" cy="6858000"/>
            <a:chOff x="0" y="0"/>
            <a:chExt cx="975" cy="4320"/>
          </a:xfrm>
        </p:grpSpPr>
        <p:pic>
          <p:nvPicPr>
            <p:cNvPr id="1032" name="Picture 7" descr="bandeau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0" y="4156"/>
              <a:ext cx="97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</a:rPr>
                <a:t>23</a:t>
              </a:r>
              <a:r>
                <a:rPr lang="fr-FR" sz="1100" b="1" baseline="0" dirty="0" smtClean="0">
                  <a:solidFill>
                    <a:schemeClr val="bg1"/>
                  </a:solidFill>
                </a:rPr>
                <a:t> Sept.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100" b="1" dirty="0">
                  <a:solidFill>
                    <a:schemeClr val="bg1"/>
                  </a:solidFill>
                </a:rPr>
                <a:t>2013</a:t>
              </a:r>
            </a:p>
          </p:txBody>
        </p:sp>
        <p:sp>
          <p:nvSpPr>
            <p:cNvPr id="1034" name="Rectangle 9"/>
            <p:cNvSpPr>
              <a:spLocks noChangeArrowheads="1"/>
            </p:cNvSpPr>
            <p:nvPr userDrawn="1"/>
          </p:nvSpPr>
          <p:spPr bwMode="auto">
            <a:xfrm>
              <a:off x="0" y="845"/>
              <a:ext cx="839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100" b="1" dirty="0" smtClean="0">
                  <a:solidFill>
                    <a:schemeClr val="accent2"/>
                  </a:solidFill>
                </a:rPr>
                <a:t>Entrance </a:t>
              </a:r>
              <a:r>
                <a:rPr lang="fr-FR" sz="1100" b="1" dirty="0">
                  <a:solidFill>
                    <a:schemeClr val="accent2"/>
                  </a:solidFill>
                </a:rPr>
                <a:t>Meeting</a:t>
              </a:r>
            </a:p>
            <a:p>
              <a:r>
                <a:rPr lang="fr-FR" sz="1100" b="1" dirty="0" smtClean="0">
                  <a:solidFill>
                    <a:schemeClr val="accent2"/>
                  </a:solidFill>
                </a:rPr>
                <a:t>New Taipei</a:t>
              </a:r>
              <a:r>
                <a:rPr lang="fr-FR" sz="1100" b="1" baseline="0" dirty="0" smtClean="0">
                  <a:solidFill>
                    <a:schemeClr val="accent2"/>
                  </a:solidFill>
                </a:rPr>
                <a:t> City</a:t>
              </a:r>
              <a:endParaRPr lang="fr-FR" sz="11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844675"/>
            <a:ext cx="7162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err="1" smtClean="0"/>
              <a:t>Text</a:t>
            </a:r>
            <a:r>
              <a:rPr lang="fr-FR" dirty="0" smtClean="0"/>
              <a:t> line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333375"/>
            <a:ext cx="723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TITLE</a:t>
            </a:r>
          </a:p>
        </p:txBody>
      </p:sp>
      <p:pic>
        <p:nvPicPr>
          <p:cNvPr id="1031" name="Bild 6" descr="http://www.ensreg.eu/sites/default/files/logo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92825"/>
            <a:ext cx="19415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5165724" y="6581001"/>
            <a:ext cx="486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2DCBFA8-5554-40C5-82E0-E867FC696FB9}" type="slidenum">
              <a:rPr lang="de-DE" sz="1200" smtClean="0"/>
              <a:t>‹Nr.›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ea typeface="ヒラギノ角ゴ Pro W3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ea typeface="ヒラギノ角ゴ Pro W3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ea typeface="ヒラギノ角ゴ Pro W3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ea typeface="ヒラギノ角ゴ Pro W3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ea typeface="ヒラギノ角ゴ Pro W3"/>
          <a:cs typeface="ヒラギノ角ゴ Pro W3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ea typeface="ヒラギノ角ゴ Pro W3"/>
          <a:cs typeface="ヒラギノ角ゴ Pro W3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ea typeface="ヒラギノ角ゴ Pro W3"/>
          <a:cs typeface="ヒラギノ角ゴ Pro W3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556792"/>
            <a:ext cx="7956550" cy="1943646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>STRESS TESTS</a:t>
            </a:r>
            <a:br>
              <a:rPr lang="en-GB" sz="4000" b="1" dirty="0" smtClean="0"/>
            </a:br>
            <a:r>
              <a:rPr lang="en-GB" sz="4000" b="1" dirty="0" smtClean="0"/>
              <a:t> and</a:t>
            </a:r>
            <a:br>
              <a:rPr lang="en-GB" sz="4000" b="1" dirty="0" smtClean="0"/>
            </a:br>
            <a:r>
              <a:rPr lang="en-GB" sz="4000" b="1" dirty="0" smtClean="0"/>
              <a:t>TAIWAN </a:t>
            </a:r>
            <a:br>
              <a:rPr lang="en-GB" sz="4000" b="1" dirty="0" smtClean="0"/>
            </a:br>
            <a:r>
              <a:rPr lang="en-GB" sz="4000" b="1" dirty="0" smtClean="0"/>
              <a:t>PEER REVIEW PROCESS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3645024"/>
            <a:ext cx="6400800" cy="1322264"/>
          </a:xfrm>
        </p:spPr>
        <p:txBody>
          <a:bodyPr/>
          <a:lstStyle/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Entrance Meeting </a:t>
            </a:r>
          </a:p>
          <a:p>
            <a:pPr eaLnBrk="1" hangingPunct="1"/>
            <a:r>
              <a:rPr lang="en-GB" sz="2800" dirty="0" smtClean="0"/>
              <a:t>New Taipei City, September 23</a:t>
            </a:r>
            <a:r>
              <a:rPr lang="en-GB" sz="2800" baseline="30000" dirty="0" smtClean="0"/>
              <a:t>th </a:t>
            </a:r>
            <a:r>
              <a:rPr lang="en-GB" sz="2800" dirty="0" smtClean="0"/>
              <a:t>2013</a:t>
            </a:r>
            <a:endParaRPr lang="en-GB" sz="2800" baseline="30000" dirty="0" smtClean="0"/>
          </a:p>
          <a:p>
            <a:pPr eaLnBrk="1" hangingPunct="1"/>
            <a:endParaRPr lang="en-GB" sz="2800" dirty="0" smtClean="0"/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87999" y="2340000"/>
            <a:ext cx="7992513" cy="54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EE8032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333399"/>
                </a:solidFill>
              </a:rPr>
              <a:t>11/03/2011 	</a:t>
            </a:r>
            <a:r>
              <a:rPr lang="en-US" b="1" dirty="0" smtClean="0">
                <a:solidFill>
                  <a:srgbClr val="333399"/>
                </a:solidFill>
              </a:rPr>
              <a:t>Fukushima accident </a:t>
            </a:r>
          </a:p>
          <a:p>
            <a:pPr marL="342900" indent="-342900">
              <a:spcBef>
                <a:spcPts val="1200"/>
              </a:spcBef>
              <a:buClr>
                <a:srgbClr val="EE8032"/>
              </a:buClr>
              <a:buFont typeface="Wingdings" pitchFamily="2" charset="2"/>
              <a:buChar char="§"/>
              <a:defRPr/>
            </a:pPr>
            <a:r>
              <a:rPr lang="en-GB" sz="1800" b="1" dirty="0" smtClean="0">
                <a:solidFill>
                  <a:srgbClr val="333399"/>
                </a:solidFill>
              </a:rPr>
              <a:t>25/03/2011	</a:t>
            </a:r>
            <a:r>
              <a:rPr lang="en-GB" dirty="0" smtClean="0">
                <a:solidFill>
                  <a:srgbClr val="333399"/>
                </a:solidFill>
              </a:rPr>
              <a:t>European Council </a:t>
            </a:r>
            <a:r>
              <a:rPr lang="en-GB" dirty="0">
                <a:solidFill>
                  <a:srgbClr val="333399"/>
                </a:solidFill>
              </a:rPr>
              <a:t>requested </a:t>
            </a:r>
            <a:br>
              <a:rPr lang="en-GB" dirty="0">
                <a:solidFill>
                  <a:srgbClr val="333399"/>
                </a:solidFill>
              </a:rPr>
            </a:br>
            <a:r>
              <a:rPr lang="en-GB" dirty="0" smtClean="0">
                <a:solidFill>
                  <a:srgbClr val="333399"/>
                </a:solidFill>
              </a:rPr>
              <a:t>comprehensive </a:t>
            </a:r>
            <a:r>
              <a:rPr lang="en-GB" dirty="0">
                <a:solidFill>
                  <a:srgbClr val="333399"/>
                </a:solidFill>
              </a:rPr>
              <a:t>and transparent risk and</a:t>
            </a:r>
            <a:br>
              <a:rPr lang="en-GB" dirty="0">
                <a:solidFill>
                  <a:srgbClr val="333399"/>
                </a:solidFill>
              </a:rPr>
            </a:br>
            <a:r>
              <a:rPr lang="en-GB" dirty="0">
                <a:solidFill>
                  <a:srgbClr val="333399"/>
                </a:solidFill>
              </a:rPr>
              <a:t>safety assessments ("Stress Tests</a:t>
            </a:r>
            <a:r>
              <a:rPr lang="en-GB" dirty="0" smtClean="0">
                <a:solidFill>
                  <a:srgbClr val="333399"/>
                </a:solidFill>
              </a:rPr>
              <a:t>")</a:t>
            </a:r>
          </a:p>
          <a:p>
            <a:pPr marL="342900" indent="-342900">
              <a:spcBef>
                <a:spcPts val="1200"/>
              </a:spcBef>
              <a:buClr>
                <a:srgbClr val="EE8032"/>
              </a:buClr>
              <a:buFont typeface="Wingdings" pitchFamily="2" charset="2"/>
              <a:buChar char="§"/>
              <a:defRPr/>
            </a:pPr>
            <a:r>
              <a:rPr lang="en-GB" sz="1800" b="1" dirty="0" smtClean="0">
                <a:solidFill>
                  <a:srgbClr val="333399"/>
                </a:solidFill>
              </a:rPr>
              <a:t>April/May</a:t>
            </a:r>
            <a:r>
              <a:rPr lang="en-GB" sz="2000" dirty="0" smtClean="0">
                <a:solidFill>
                  <a:srgbClr val="333399"/>
                </a:solidFill>
              </a:rPr>
              <a:t> 	</a:t>
            </a:r>
            <a:r>
              <a:rPr lang="en-GB" dirty="0" smtClean="0">
                <a:solidFill>
                  <a:srgbClr val="333399"/>
                </a:solidFill>
              </a:rPr>
              <a:t>Stress Tests designed by </a:t>
            </a:r>
            <a:r>
              <a:rPr lang="en-GB" sz="800" dirty="0" smtClean="0">
                <a:solidFill>
                  <a:srgbClr val="333399"/>
                </a:solidFill>
              </a:rPr>
              <a:t/>
            </a:r>
            <a:br>
              <a:rPr lang="en-GB" sz="800" dirty="0" smtClean="0">
                <a:solidFill>
                  <a:srgbClr val="333399"/>
                </a:solidFill>
              </a:rPr>
            </a:br>
            <a:r>
              <a:rPr lang="en-GB" sz="800" dirty="0" smtClean="0">
                <a:solidFill>
                  <a:srgbClr val="333399"/>
                </a:solidFill>
              </a:rPr>
              <a:t>										                </a:t>
            </a:r>
            <a:r>
              <a:rPr lang="en-GB" dirty="0" smtClean="0">
                <a:solidFill>
                  <a:srgbClr val="333399"/>
                </a:solidFill>
              </a:rPr>
              <a:t>and</a:t>
            </a:r>
            <a:br>
              <a:rPr lang="en-GB" dirty="0" smtClean="0">
                <a:solidFill>
                  <a:srgbClr val="333399"/>
                </a:solidFill>
              </a:rPr>
            </a:br>
            <a:endParaRPr lang="en-GB" sz="800" dirty="0">
              <a:solidFill>
                <a:srgbClr val="333399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EE8032"/>
              </a:buClr>
              <a:buFont typeface="Wingdings" pitchFamily="2" charset="2"/>
              <a:buChar char="§"/>
            </a:pPr>
            <a:r>
              <a:rPr lang="en-GB" sz="1800" b="1" dirty="0" smtClean="0">
                <a:solidFill>
                  <a:srgbClr val="333399"/>
                </a:solidFill>
              </a:rPr>
              <a:t>25/05/2011	</a:t>
            </a:r>
            <a:r>
              <a:rPr lang="en-GB" sz="2200" dirty="0" smtClean="0">
                <a:solidFill>
                  <a:srgbClr val="333399"/>
                </a:solidFill>
              </a:rPr>
              <a:t>Stress Tests specification</a:t>
            </a:r>
            <a:r>
              <a:rPr lang="en-GB" sz="2200" dirty="0">
                <a:solidFill>
                  <a:srgbClr val="333399"/>
                </a:solidFill>
              </a:rPr>
              <a:t/>
            </a:r>
            <a:br>
              <a:rPr lang="en-GB" sz="2200" dirty="0">
                <a:solidFill>
                  <a:srgbClr val="333399"/>
                </a:solidFill>
              </a:rPr>
            </a:br>
            <a:r>
              <a:rPr lang="en-GB" sz="2200" dirty="0" smtClean="0">
                <a:solidFill>
                  <a:srgbClr val="333399"/>
                </a:solidFill>
              </a:rPr>
              <a:t>published</a:t>
            </a:r>
          </a:p>
          <a:p>
            <a:pPr marL="342900" indent="-342900">
              <a:spcBef>
                <a:spcPts val="1200"/>
              </a:spcBef>
              <a:buClr>
                <a:srgbClr val="EE8032"/>
              </a:buClr>
              <a:buFont typeface="Wingdings" pitchFamily="2" charset="2"/>
              <a:buChar char="§"/>
            </a:pPr>
            <a:r>
              <a:rPr lang="en-GB" sz="1800" b="1" dirty="0" smtClean="0">
                <a:solidFill>
                  <a:srgbClr val="333399"/>
                </a:solidFill>
              </a:rPr>
              <a:t>01/06/2011	</a:t>
            </a:r>
            <a:r>
              <a:rPr lang="en-GB" sz="2200" dirty="0" smtClean="0">
                <a:solidFill>
                  <a:srgbClr val="333399"/>
                </a:solidFill>
              </a:rPr>
              <a:t>Start of Nuclear Stress Tests </a:t>
            </a:r>
            <a:br>
              <a:rPr lang="en-GB" sz="2200" dirty="0" smtClean="0">
                <a:solidFill>
                  <a:srgbClr val="333399"/>
                </a:solidFill>
              </a:rPr>
            </a:br>
            <a:r>
              <a:rPr lang="en-GB" sz="2200" dirty="0" smtClean="0">
                <a:solidFill>
                  <a:srgbClr val="333399"/>
                </a:solidFill>
              </a:rPr>
              <a:t>in Europe</a:t>
            </a:r>
            <a:r>
              <a:rPr lang="en-GB" sz="2200" dirty="0">
                <a:solidFill>
                  <a:srgbClr val="333399"/>
                </a:solidFill>
              </a:rPr>
              <a:t/>
            </a:r>
            <a:br>
              <a:rPr lang="en-GB" sz="2200" dirty="0">
                <a:solidFill>
                  <a:srgbClr val="333399"/>
                </a:solidFill>
              </a:rPr>
            </a:br>
            <a:r>
              <a:rPr lang="en-GB" sz="2200" dirty="0">
                <a:solidFill>
                  <a:srgbClr val="333399"/>
                </a:solidFill>
              </a:rPr>
              <a:t/>
            </a:r>
            <a:br>
              <a:rPr lang="en-GB" sz="2200" dirty="0">
                <a:solidFill>
                  <a:srgbClr val="333399"/>
                </a:solidFill>
              </a:rPr>
            </a:br>
            <a:endParaRPr lang="en-GB" sz="2200" i="1" dirty="0">
              <a:solidFill>
                <a:srgbClr val="00B05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rgbClr val="EE8032"/>
              </a:buClr>
              <a:buFont typeface="Wingdings" pitchFamily="2" charset="2"/>
              <a:buChar char="§"/>
              <a:defRPr/>
            </a:pPr>
            <a:endParaRPr lang="en-GB" sz="1800" dirty="0">
              <a:solidFill>
                <a:srgbClr val="333399"/>
              </a:solidFill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98" y="1216024"/>
            <a:ext cx="2411314" cy="193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188000" y="1044000"/>
            <a:ext cx="827881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4000" dirty="0" smtClean="0">
                <a:solidFill>
                  <a:srgbClr val="333399"/>
                </a:solidFill>
                <a:latin typeface="Arial (Überschriften)"/>
              </a:rPr>
              <a:t>  Stress </a:t>
            </a:r>
            <a:r>
              <a:rPr lang="en-GB" sz="4000" dirty="0">
                <a:solidFill>
                  <a:srgbClr val="333399"/>
                </a:solidFill>
                <a:latin typeface="Arial (Überschriften)"/>
              </a:rPr>
              <a:t>Tests: </a:t>
            </a:r>
            <a:r>
              <a:rPr lang="en-GB" sz="4400" dirty="0" smtClean="0">
                <a:solidFill>
                  <a:srgbClr val="333399"/>
                </a:solidFill>
                <a:latin typeface="Arial (Überschriften)"/>
              </a:rPr>
              <a:t>Origin</a:t>
            </a:r>
            <a:endParaRPr lang="en-GB" sz="4400" dirty="0">
              <a:solidFill>
                <a:srgbClr val="333399"/>
              </a:solidFill>
              <a:latin typeface="Arial (Überschriften)"/>
            </a:endParaRPr>
          </a:p>
        </p:txBody>
      </p:sp>
      <p:pic>
        <p:nvPicPr>
          <p:cNvPr id="4102" name="Picture 9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717031"/>
            <a:ext cx="2447925" cy="205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517007"/>
            <a:ext cx="1787185" cy="59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 b="13631"/>
          <a:stretch>
            <a:fillRect/>
          </a:stretch>
        </p:blipFill>
        <p:spPr bwMode="auto">
          <a:xfrm>
            <a:off x="4211960" y="4527740"/>
            <a:ext cx="1656184" cy="60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2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1187624" y="2160000"/>
            <a:ext cx="7848872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A   Nuclear </a:t>
            </a:r>
            <a:r>
              <a:rPr lang="en-US" sz="2400" u="sng" dirty="0"/>
              <a:t>stress tests – June 2011 to </a:t>
            </a:r>
            <a:r>
              <a:rPr lang="en-US" sz="2400" u="sng" dirty="0" smtClean="0"/>
              <a:t>April </a:t>
            </a:r>
            <a:r>
              <a:rPr lang="en-US" sz="2400" u="sng" dirty="0"/>
              <a:t>2012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reassessments </a:t>
            </a:r>
            <a:r>
              <a:rPr lang="en-US" sz="2200" dirty="0"/>
              <a:t>of all nuclear power plants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by </a:t>
            </a:r>
            <a:r>
              <a:rPr lang="en-US" sz="2200" dirty="0"/>
              <a:t>the </a:t>
            </a:r>
            <a:r>
              <a:rPr lang="en-US" sz="2200" dirty="0" smtClean="0"/>
              <a:t>licensees</a:t>
            </a:r>
          </a:p>
          <a:p>
            <a:pPr marL="793750">
              <a:buFont typeface="Wingdings" pitchFamily="2" charset="2"/>
              <a:buChar char="Ø"/>
            </a:pPr>
            <a:r>
              <a:rPr lang="en-US" sz="2200" dirty="0" smtClean="0"/>
              <a:t> licensee reports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200" dirty="0" smtClean="0"/>
              <a:t>assessment </a:t>
            </a:r>
            <a:r>
              <a:rPr lang="en-US" sz="2200" dirty="0"/>
              <a:t>of the reports of the licensees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by </a:t>
            </a:r>
            <a:r>
              <a:rPr lang="en-US" sz="2200" dirty="0"/>
              <a:t>the </a:t>
            </a:r>
            <a:r>
              <a:rPr lang="en-US" sz="2200" dirty="0" smtClean="0"/>
              <a:t>national regulator </a:t>
            </a:r>
            <a:endParaRPr lang="en-US" sz="2200" dirty="0"/>
          </a:p>
          <a:p>
            <a:pPr marL="793750">
              <a:buFont typeface="Wingdings" pitchFamily="2" charset="2"/>
              <a:buChar char="Ø"/>
            </a:pPr>
            <a:r>
              <a:rPr lang="en-US" sz="2200" dirty="0" smtClean="0"/>
              <a:t> national </a:t>
            </a:r>
            <a:r>
              <a:rPr lang="en-US" sz="2200" dirty="0"/>
              <a:t>report </a:t>
            </a:r>
            <a:endParaRPr lang="en-US" sz="22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peer </a:t>
            </a:r>
            <a:r>
              <a:rPr lang="en-US" sz="2200" dirty="0"/>
              <a:t>review of the national </a:t>
            </a:r>
            <a:r>
              <a:rPr lang="en-US" sz="2200" dirty="0" smtClean="0"/>
              <a:t>reports </a:t>
            </a:r>
            <a:r>
              <a:rPr lang="en-US" sz="2200" dirty="0"/>
              <a:t>and visit of </a:t>
            </a:r>
            <a:r>
              <a:rPr lang="en-US" sz="2200" dirty="0" smtClean="0"/>
              <a:t>each country with NPPs </a:t>
            </a:r>
            <a:r>
              <a:rPr lang="en-US" sz="2200" dirty="0"/>
              <a:t>and hereby visiting of one </a:t>
            </a:r>
            <a:r>
              <a:rPr lang="en-US" sz="2200" dirty="0" smtClean="0"/>
              <a:t>site </a:t>
            </a:r>
            <a:br>
              <a:rPr lang="en-US" sz="2200" dirty="0" smtClean="0"/>
            </a:br>
            <a:r>
              <a:rPr lang="en-US" sz="2200" dirty="0" smtClean="0"/>
              <a:t>by the peer review team</a:t>
            </a:r>
            <a:endParaRPr lang="en-US" sz="2200" dirty="0"/>
          </a:p>
          <a:p>
            <a:pPr marL="793750">
              <a:buFont typeface="Wingdings" pitchFamily="2" charset="2"/>
              <a:buChar char="Ø"/>
            </a:pPr>
            <a:r>
              <a:rPr lang="en-US" sz="2200" dirty="0" smtClean="0"/>
              <a:t> country report for each country and</a:t>
            </a:r>
          </a:p>
          <a:p>
            <a:pPr marL="793750"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one summary report. </a:t>
            </a:r>
            <a:endParaRPr lang="ca-ES" sz="2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187624" y="1044000"/>
            <a:ext cx="8064896" cy="990600"/>
          </a:xfrm>
        </p:spPr>
        <p:txBody>
          <a:bodyPr/>
          <a:lstStyle/>
          <a:p>
            <a:r>
              <a:rPr lang="ca-ES" sz="4000" dirty="0" smtClean="0"/>
              <a:t>Stress Tests: </a:t>
            </a:r>
            <a:r>
              <a:rPr lang="ca-ES" dirty="0" smtClean="0"/>
              <a:t>Steps in Europe </a:t>
            </a:r>
            <a:r>
              <a:rPr lang="ca-ES" sz="4000" dirty="0" smtClean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7762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88000" y="1044000"/>
            <a:ext cx="80994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sz="4400" dirty="0" smtClean="0">
                <a:solidFill>
                  <a:srgbClr val="333399"/>
                </a:solidFill>
              </a:rPr>
              <a:t>  Stress </a:t>
            </a:r>
            <a:r>
              <a:rPr lang="en-GB" sz="4400" dirty="0">
                <a:solidFill>
                  <a:srgbClr val="333399"/>
                </a:solidFill>
              </a:rPr>
              <a:t>Tests: Features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88000" y="2340000"/>
            <a:ext cx="8017860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EE8032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333399"/>
                </a:solidFill>
              </a:rPr>
              <a:t>G</a:t>
            </a:r>
            <a:r>
              <a:rPr lang="en-GB" sz="2000" dirty="0" smtClean="0">
                <a:solidFill>
                  <a:srgbClr val="333399"/>
                </a:solidFill>
              </a:rPr>
              <a:t>o </a:t>
            </a:r>
            <a:r>
              <a:rPr lang="en-GB" sz="2000" dirty="0">
                <a:solidFill>
                  <a:srgbClr val="333399"/>
                </a:solidFill>
              </a:rPr>
              <a:t>beyond safety evaluations during the licensing process </a:t>
            </a:r>
            <a:r>
              <a:rPr lang="en-GB" sz="2000" dirty="0" smtClean="0">
                <a:solidFill>
                  <a:srgbClr val="333399"/>
                </a:solidFill>
              </a:rPr>
              <a:t/>
            </a:r>
            <a:br>
              <a:rPr lang="en-GB" sz="2000" dirty="0" smtClean="0">
                <a:solidFill>
                  <a:srgbClr val="333399"/>
                </a:solidFill>
              </a:rPr>
            </a:br>
            <a:r>
              <a:rPr lang="en-GB" sz="2000" dirty="0" smtClean="0">
                <a:solidFill>
                  <a:srgbClr val="333399"/>
                </a:solidFill>
              </a:rPr>
              <a:t>and </a:t>
            </a:r>
            <a:r>
              <a:rPr lang="en-GB" sz="2000" dirty="0">
                <a:solidFill>
                  <a:srgbClr val="333399"/>
                </a:solidFill>
              </a:rPr>
              <a:t>periodic reviews</a:t>
            </a:r>
          </a:p>
          <a:p>
            <a:pPr marL="342900" indent="-342900">
              <a:spcBef>
                <a:spcPts val="1800"/>
              </a:spcBef>
              <a:buClr>
                <a:srgbClr val="EE8032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333399"/>
                </a:solidFill>
              </a:rPr>
              <a:t>The aim: </a:t>
            </a:r>
            <a:r>
              <a:rPr lang="en-GB" sz="2000" dirty="0">
                <a:solidFill>
                  <a:srgbClr val="FF0000"/>
                </a:solidFill>
              </a:rPr>
              <a:t>to assess whether safety margins are sufficient to cover various unexpected events</a:t>
            </a:r>
            <a:r>
              <a:rPr lang="en-GB" sz="2000" dirty="0">
                <a:solidFill>
                  <a:srgbClr val="333399"/>
                </a:solidFill>
              </a:rPr>
              <a:t> (extreme external impact)</a:t>
            </a:r>
          </a:p>
          <a:p>
            <a:pPr marL="342900" indent="-342900">
              <a:spcBef>
                <a:spcPts val="1800"/>
              </a:spcBef>
              <a:buClr>
                <a:srgbClr val="EE8032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333399"/>
                </a:solidFill>
              </a:rPr>
              <a:t>Conducted on a </a:t>
            </a:r>
            <a:r>
              <a:rPr lang="en-GB" sz="2000" dirty="0">
                <a:solidFill>
                  <a:srgbClr val="FF0000"/>
                </a:solidFill>
              </a:rPr>
              <a:t>voluntary basis 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1800"/>
              </a:spcBef>
              <a:buClr>
                <a:srgbClr val="EE8032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333399"/>
                </a:solidFill>
              </a:rPr>
              <a:t>Transparency</a:t>
            </a:r>
            <a:r>
              <a:rPr lang="en-GB" sz="2000" dirty="0">
                <a:solidFill>
                  <a:srgbClr val="333399"/>
                </a:solidFill>
              </a:rPr>
              <a:t>: </a:t>
            </a:r>
          </a:p>
          <a:p>
            <a:pPr marL="800100" lvl="1" indent="-342900">
              <a:buClr>
                <a:srgbClr val="EE8032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333399"/>
                </a:solidFill>
              </a:rPr>
              <a:t>All reports have been published (www.ensreg.eu)</a:t>
            </a:r>
          </a:p>
          <a:p>
            <a:pPr marL="800100" lvl="1" indent="-342900">
              <a:buClr>
                <a:srgbClr val="EE8032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333399"/>
                </a:solidFill>
              </a:rPr>
              <a:t>Stakeholders were closely involved </a:t>
            </a:r>
            <a:r>
              <a:rPr lang="en-GB" sz="2000" dirty="0" smtClean="0">
                <a:solidFill>
                  <a:srgbClr val="333399"/>
                </a:solidFill>
              </a:rPr>
              <a:t/>
            </a:r>
            <a:br>
              <a:rPr lang="en-GB" sz="2000" dirty="0" smtClean="0">
                <a:solidFill>
                  <a:srgbClr val="333399"/>
                </a:solidFill>
              </a:rPr>
            </a:br>
            <a:r>
              <a:rPr lang="en-GB" sz="2000" dirty="0" smtClean="0">
                <a:solidFill>
                  <a:srgbClr val="333399"/>
                </a:solidFill>
              </a:rPr>
              <a:t>(</a:t>
            </a:r>
            <a:r>
              <a:rPr lang="en-GB" sz="2000" dirty="0">
                <a:solidFill>
                  <a:srgbClr val="333399"/>
                </a:solidFill>
              </a:rPr>
              <a:t>public meetings, web-consultation)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87450" y="1044000"/>
            <a:ext cx="79565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sz="4400" dirty="0" smtClean="0">
                <a:solidFill>
                  <a:srgbClr val="333399"/>
                </a:solidFill>
              </a:rPr>
              <a:t>  Stress </a:t>
            </a:r>
            <a:r>
              <a:rPr lang="en-GB" sz="4400" dirty="0">
                <a:solidFill>
                  <a:srgbClr val="333399"/>
                </a:solidFill>
              </a:rPr>
              <a:t>Tests: </a:t>
            </a:r>
            <a:r>
              <a:rPr lang="en-GB" sz="4400" dirty="0" smtClean="0">
                <a:solidFill>
                  <a:srgbClr val="333399"/>
                </a:solidFill>
              </a:rPr>
              <a:t>Conclusions</a:t>
            </a:r>
            <a:endParaRPr lang="en-GB" sz="4400" dirty="0">
              <a:solidFill>
                <a:srgbClr val="333399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187450" y="2340000"/>
            <a:ext cx="7705724" cy="378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1200"/>
              </a:spcBef>
              <a:buClr>
                <a:srgbClr val="EE8032"/>
              </a:buClr>
              <a:buFont typeface="Verdana" pitchFamily="34" charset="0"/>
              <a:buChar char="•"/>
            </a:pPr>
            <a:r>
              <a:rPr lang="en-GB" sz="2000" dirty="0">
                <a:solidFill>
                  <a:srgbClr val="333399"/>
                </a:solidFill>
              </a:rPr>
              <a:t>Stress tests </a:t>
            </a:r>
            <a:r>
              <a:rPr lang="en-GB" sz="2000" dirty="0" smtClean="0">
                <a:solidFill>
                  <a:srgbClr val="333399"/>
                </a:solidFill>
              </a:rPr>
              <a:t>are </a:t>
            </a:r>
            <a:r>
              <a:rPr lang="en-GB" sz="2000" dirty="0">
                <a:solidFill>
                  <a:srgbClr val="333399"/>
                </a:solidFill>
              </a:rPr>
              <a:t>an essential stage of the process of improving European nuclear safety, which is due to continue.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Clr>
                <a:srgbClr val="EE8032"/>
              </a:buClr>
              <a:buFont typeface="Verdana" pitchFamily="34" charset="0"/>
              <a:buChar char="•"/>
            </a:pPr>
            <a:r>
              <a:rPr lang="en-GB" sz="2000" dirty="0">
                <a:solidFill>
                  <a:srgbClr val="333399"/>
                </a:solidFill>
              </a:rPr>
              <a:t>Implementation of recommendations and concrete measures are a </a:t>
            </a:r>
            <a:r>
              <a:rPr lang="en-GB" sz="2000" u="sng" dirty="0">
                <a:solidFill>
                  <a:srgbClr val="333399"/>
                </a:solidFill>
              </a:rPr>
              <a:t>national responsibility</a:t>
            </a:r>
            <a:r>
              <a:rPr lang="en-GB" sz="2000" dirty="0">
                <a:solidFill>
                  <a:srgbClr val="333399"/>
                </a:solidFill>
              </a:rPr>
              <a:t>:</a:t>
            </a:r>
          </a:p>
          <a:p>
            <a:pPr marL="800100" lvl="1" indent="-342900">
              <a:lnSpc>
                <a:spcPts val="2800"/>
              </a:lnSpc>
              <a:spcBef>
                <a:spcPts val="300"/>
              </a:spcBef>
              <a:buClr>
                <a:srgbClr val="EE8032"/>
              </a:buClr>
              <a:buFont typeface="Wingdings" pitchFamily="2" charset="2"/>
              <a:buChar char="Ø"/>
            </a:pPr>
            <a:r>
              <a:rPr lang="en-GB" sz="1800" i="1" dirty="0">
                <a:solidFill>
                  <a:srgbClr val="333399"/>
                </a:solidFill>
              </a:rPr>
              <a:t>National action plans in all participating countries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Clr>
                <a:srgbClr val="EE8032"/>
              </a:buClr>
              <a:buFont typeface="Verdana" pitchFamily="34" charset="0"/>
              <a:buChar char="•"/>
            </a:pPr>
            <a:r>
              <a:rPr lang="en-GB" sz="2000" dirty="0">
                <a:solidFill>
                  <a:srgbClr val="333399"/>
                </a:solidFill>
              </a:rPr>
              <a:t>Based on lessons learned from Fukushima, EU institutions will take decisions on common safety policy and legislative or non-legislative initiatives: </a:t>
            </a:r>
          </a:p>
          <a:p>
            <a:pPr marL="800100" lvl="1" indent="-342900">
              <a:spcBef>
                <a:spcPts val="600"/>
              </a:spcBef>
              <a:buClr>
                <a:srgbClr val="EE8032"/>
              </a:buClr>
              <a:buFont typeface="Wingdings" pitchFamily="2" charset="2"/>
              <a:buChar char="Ø"/>
            </a:pPr>
            <a:r>
              <a:rPr lang="de-LU" sz="1600" b="1" i="1" dirty="0">
                <a:solidFill>
                  <a:srgbClr val="C00000"/>
                </a:solidFill>
              </a:rPr>
              <a:t>Commission Communication </a:t>
            </a:r>
            <a:r>
              <a:rPr lang="de-LU" sz="1600" b="1" i="1" dirty="0" err="1">
                <a:solidFill>
                  <a:srgbClr val="C00000"/>
                </a:solidFill>
              </a:rPr>
              <a:t>to</a:t>
            </a:r>
            <a:r>
              <a:rPr lang="de-LU" sz="1600" b="1" i="1" dirty="0">
                <a:solidFill>
                  <a:srgbClr val="C00000"/>
                </a:solidFill>
              </a:rPr>
              <a:t> </a:t>
            </a:r>
            <a:r>
              <a:rPr lang="de-LU" sz="1600" b="1" i="1" dirty="0" err="1">
                <a:solidFill>
                  <a:srgbClr val="C00000"/>
                </a:solidFill>
              </a:rPr>
              <a:t>the</a:t>
            </a:r>
            <a:r>
              <a:rPr lang="de-LU" sz="1600" b="1" i="1" dirty="0">
                <a:solidFill>
                  <a:srgbClr val="C00000"/>
                </a:solidFill>
              </a:rPr>
              <a:t> European Council on </a:t>
            </a:r>
            <a:r>
              <a:rPr lang="de-LU" sz="1600" b="1" i="1" dirty="0" err="1">
                <a:solidFill>
                  <a:srgbClr val="C00000"/>
                </a:solidFill>
              </a:rPr>
              <a:t>the</a:t>
            </a:r>
            <a:r>
              <a:rPr lang="de-LU" sz="1600" b="1" i="1" dirty="0">
                <a:solidFill>
                  <a:srgbClr val="C00000"/>
                </a:solidFill>
              </a:rPr>
              <a:t> </a:t>
            </a:r>
            <a:r>
              <a:rPr lang="de-LU" sz="1600" b="1" i="1" dirty="0" err="1">
                <a:solidFill>
                  <a:srgbClr val="C00000"/>
                </a:solidFill>
              </a:rPr>
              <a:t>results</a:t>
            </a:r>
            <a:r>
              <a:rPr lang="de-LU" sz="1600" b="1" i="1" dirty="0">
                <a:solidFill>
                  <a:srgbClr val="C00000"/>
                </a:solidFill>
              </a:rPr>
              <a:t> </a:t>
            </a:r>
            <a:r>
              <a:rPr lang="de-LU" sz="1600" b="1" i="1" dirty="0" err="1">
                <a:solidFill>
                  <a:srgbClr val="C00000"/>
                </a:solidFill>
              </a:rPr>
              <a:t>of</a:t>
            </a:r>
            <a:r>
              <a:rPr lang="de-LU" sz="1600" b="1" i="1" dirty="0">
                <a:solidFill>
                  <a:srgbClr val="C00000"/>
                </a:solidFill>
              </a:rPr>
              <a:t> </a:t>
            </a:r>
            <a:r>
              <a:rPr lang="de-LU" sz="1600" b="1" i="1" dirty="0" err="1">
                <a:solidFill>
                  <a:srgbClr val="C00000"/>
                </a:solidFill>
              </a:rPr>
              <a:t>the</a:t>
            </a:r>
            <a:r>
              <a:rPr lang="de-LU" sz="1600" b="1" i="1" dirty="0">
                <a:solidFill>
                  <a:srgbClr val="C00000"/>
                </a:solidFill>
              </a:rPr>
              <a:t> stress </a:t>
            </a:r>
            <a:r>
              <a:rPr lang="de-LU" sz="1600" b="1" i="1" dirty="0" err="1">
                <a:solidFill>
                  <a:srgbClr val="C00000"/>
                </a:solidFill>
              </a:rPr>
              <a:t>tests</a:t>
            </a:r>
            <a:r>
              <a:rPr lang="de-LU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(4.10.2012)</a:t>
            </a:r>
            <a:endParaRPr lang="en-GB" sz="1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1188000" y="1772816"/>
            <a:ext cx="7848872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B   Follow-up fact finding site visits  -  September 2012</a:t>
            </a: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 smtClean="0"/>
              <a:t>Visit </a:t>
            </a:r>
            <a:r>
              <a:rPr lang="en-US" sz="2400" dirty="0"/>
              <a:t>of a second site in </a:t>
            </a:r>
            <a:r>
              <a:rPr lang="en-US" sz="2400" dirty="0" smtClean="0"/>
              <a:t>several </a:t>
            </a:r>
            <a:r>
              <a:rPr lang="en-US" sz="2400" dirty="0"/>
              <a:t>countries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by </a:t>
            </a:r>
            <a:r>
              <a:rPr lang="en-US" sz="2400" dirty="0"/>
              <a:t>peer review </a:t>
            </a:r>
            <a:r>
              <a:rPr lang="en-US" sz="2400" dirty="0" smtClean="0"/>
              <a:t>teams, </a:t>
            </a:r>
            <a:br>
              <a:rPr lang="en-US" sz="2400" dirty="0" smtClean="0"/>
            </a:br>
            <a:r>
              <a:rPr lang="en-US" sz="1800" dirty="0" smtClean="0"/>
              <a:t>to </a:t>
            </a:r>
            <a:r>
              <a:rPr lang="en-US" sz="1800" dirty="0"/>
              <a:t>gather information about the measures, which </a:t>
            </a:r>
            <a:r>
              <a:rPr lang="en-US" sz="1800" dirty="0" smtClean="0"/>
              <a:t>have already been taken.</a:t>
            </a:r>
          </a:p>
          <a:p>
            <a:pPr marL="450850" indent="273050">
              <a:buFont typeface="Wingdings" pitchFamily="2" charset="2"/>
              <a:buChar char="Ø"/>
            </a:pPr>
            <a:r>
              <a:rPr lang="en-US" sz="2400" dirty="0" smtClean="0"/>
              <a:t> fact </a:t>
            </a:r>
            <a:r>
              <a:rPr lang="en-US" sz="2400" dirty="0"/>
              <a:t>finding site visit </a:t>
            </a:r>
            <a:r>
              <a:rPr lang="en-US" sz="2400" dirty="0" smtClean="0"/>
              <a:t>report</a:t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C   National action plans workshop – April 2013</a:t>
            </a:r>
            <a:endParaRPr lang="en-US" sz="24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Peer review of national </a:t>
            </a:r>
            <a:r>
              <a:rPr lang="en-US" sz="2400" dirty="0"/>
              <a:t>action </a:t>
            </a:r>
            <a:r>
              <a:rPr lang="en-US" sz="2400" dirty="0" smtClean="0"/>
              <a:t>plans </a:t>
            </a:r>
            <a:br>
              <a:rPr lang="en-US" sz="2400" dirty="0" smtClean="0"/>
            </a:br>
            <a:r>
              <a:rPr lang="en-US" sz="2400" dirty="0" smtClean="0"/>
              <a:t>by peers via a common discussion during a one week workshop in Brussels</a:t>
            </a:r>
          </a:p>
          <a:p>
            <a:pPr marL="450850" indent="273050">
              <a:buFont typeface="Wingdings" pitchFamily="2" charset="2"/>
              <a:buChar char="Ø"/>
            </a:pPr>
            <a:r>
              <a:rPr lang="en-US" sz="2400" dirty="0" smtClean="0"/>
              <a:t> Rapporteurs reports for each country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and one summary report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27384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188000" y="900000"/>
            <a:ext cx="7956376" cy="990600"/>
          </a:xfrm>
        </p:spPr>
        <p:txBody>
          <a:bodyPr/>
          <a:lstStyle/>
          <a:p>
            <a:r>
              <a:rPr lang="ca-ES" dirty="0" smtClean="0"/>
              <a:t>  Stress Tests: Follow-up Steps</a:t>
            </a:r>
          </a:p>
        </p:txBody>
      </p:sp>
    </p:spTree>
    <p:extLst>
      <p:ext uri="{BB962C8B-B14F-4D97-AF65-F5344CB8AC3E}">
        <p14:creationId xmlns:p14="http://schemas.microsoft.com/office/powerpoint/2010/main" val="41626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1188000" y="1980000"/>
            <a:ext cx="7848872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sz="2400" b="1" dirty="0" smtClean="0"/>
              <a:t>Experience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/>
              <a:t>r</a:t>
            </a:r>
            <a:r>
              <a:rPr lang="de-DE" sz="2400" dirty="0" err="1" smtClean="0"/>
              <a:t>egulators</a:t>
            </a:r>
            <a:r>
              <a:rPr lang="de-DE" sz="2400" dirty="0" smtClean="0"/>
              <a:t> </a:t>
            </a:r>
            <a:r>
              <a:rPr lang="de-DE" sz="2400" dirty="0" err="1" smtClean="0"/>
              <a:t>review</a:t>
            </a:r>
            <a:r>
              <a:rPr lang="de-DE" sz="2400" dirty="0"/>
              <a:t> </a:t>
            </a:r>
            <a:r>
              <a:rPr lang="de-DE" sz="2400" dirty="0" err="1"/>
              <a:t>regulators</a:t>
            </a:r>
            <a:r>
              <a:rPr lang="de-DE" sz="2400" dirty="0"/>
              <a:t> </a:t>
            </a:r>
            <a:endParaRPr lang="de-DE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/>
              <a:t>Committment</a:t>
            </a:r>
            <a:r>
              <a:rPr lang="en-US" sz="2400" b="1" dirty="0" smtClean="0"/>
              <a:t> </a:t>
            </a:r>
            <a:r>
              <a:rPr lang="en-US" sz="2400" b="1" dirty="0"/>
              <a:t>to internationally accepted safety principles 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Mutual learning</a:t>
            </a:r>
            <a:r>
              <a:rPr lang="en-US" sz="2400" dirty="0"/>
              <a:t> (mutual information </a:t>
            </a:r>
            <a:r>
              <a:rPr lang="en-US" sz="2400" dirty="0" smtClean="0"/>
              <a:t>transfer) </a:t>
            </a:r>
            <a:br>
              <a:rPr lang="en-US" sz="2400" dirty="0" smtClean="0"/>
            </a:br>
            <a:r>
              <a:rPr lang="en-US" sz="2400" dirty="0" smtClean="0"/>
              <a:t>between the reviewers and their organizations and the reviewed organization (mutual information transfer 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Independence</a:t>
            </a:r>
            <a:r>
              <a:rPr lang="en-US" sz="2400" dirty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Transparency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by public consultation and comprehensive information via internet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27384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188000" y="900000"/>
            <a:ext cx="8352552" cy="990600"/>
          </a:xfrm>
        </p:spPr>
        <p:txBody>
          <a:bodyPr/>
          <a:lstStyle/>
          <a:p>
            <a:r>
              <a:rPr lang="ca-ES" dirty="0" smtClean="0"/>
              <a:t>  Principles </a:t>
            </a:r>
            <a:r>
              <a:rPr lang="ca-ES" sz="4000" dirty="0" smtClean="0"/>
              <a:t>of the </a:t>
            </a:r>
            <a:r>
              <a:rPr lang="ca-ES" dirty="0" smtClean="0"/>
              <a:t>Peer Reviews</a:t>
            </a:r>
          </a:p>
        </p:txBody>
      </p:sp>
    </p:spTree>
    <p:extLst>
      <p:ext uri="{BB962C8B-B14F-4D97-AF65-F5344CB8AC3E}">
        <p14:creationId xmlns:p14="http://schemas.microsoft.com/office/powerpoint/2010/main" val="28710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1188000" y="1044000"/>
            <a:ext cx="7956000" cy="990600"/>
          </a:xfrm>
        </p:spPr>
        <p:txBody>
          <a:bodyPr/>
          <a:lstStyle/>
          <a:p>
            <a:r>
              <a:rPr lang="en-US" dirty="0" smtClean="0"/>
              <a:t>  Contents</a:t>
            </a:r>
          </a:p>
        </p:txBody>
      </p:sp>
      <p:sp>
        <p:nvSpPr>
          <p:cNvPr id="14340" name="4 Marcador de contenido"/>
          <p:cNvSpPr>
            <a:spLocks noGrp="1"/>
          </p:cNvSpPr>
          <p:nvPr>
            <p:ph idx="1"/>
          </p:nvPr>
        </p:nvSpPr>
        <p:spPr>
          <a:xfrm>
            <a:off x="1187450" y="2340000"/>
            <a:ext cx="737870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Nuclear Safety in Europe</a:t>
            </a:r>
          </a:p>
          <a:p>
            <a:pPr>
              <a:buFont typeface="Wingdings" pitchFamily="2" charset="2"/>
              <a:buChar char="§"/>
            </a:pPr>
            <a:endParaRPr lang="de-DE" dirty="0"/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Nuclear Stress Tests in Europe</a:t>
            </a:r>
            <a:b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de-DE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Nuclear Stress </a:t>
            </a:r>
            <a:r>
              <a:rPr lang="de-DE" dirty="0"/>
              <a:t>T</a:t>
            </a:r>
            <a:r>
              <a:rPr lang="de-DE" dirty="0" smtClean="0"/>
              <a:t>ests Taiwan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187450" y="1044000"/>
            <a:ext cx="7670800" cy="990600"/>
          </a:xfrm>
        </p:spPr>
        <p:txBody>
          <a:bodyPr/>
          <a:lstStyle/>
          <a:p>
            <a:r>
              <a:rPr lang="en-GB" dirty="0" smtClean="0"/>
              <a:t>  Commitment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1187451" y="2340000"/>
            <a:ext cx="7561014" cy="3657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 smtClean="0"/>
              <a:t>Taiwan declared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 smtClean="0"/>
              <a:t>to conduct Comprehensive </a:t>
            </a:r>
            <a:r>
              <a:rPr lang="en-GB" sz="2400" dirty="0"/>
              <a:t>R</a:t>
            </a:r>
            <a:r>
              <a:rPr lang="en-GB" sz="2400" dirty="0" smtClean="0"/>
              <a:t>isk and Safety Assessments (</a:t>
            </a:r>
            <a:r>
              <a:rPr lang="en-GB" sz="2400" b="1" dirty="0" smtClean="0"/>
              <a:t>Stress </a:t>
            </a:r>
            <a:r>
              <a:rPr lang="en-GB" sz="2400" b="1" dirty="0"/>
              <a:t>T</a:t>
            </a:r>
            <a:r>
              <a:rPr lang="en-GB" sz="2400" b="1" dirty="0" smtClean="0"/>
              <a:t>ests</a:t>
            </a:r>
            <a:r>
              <a:rPr lang="en-GB" sz="2400" dirty="0" smtClean="0"/>
              <a:t>) of all of its NPPs as follow-up to the Fukushima accident,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 smtClean="0"/>
              <a:t>that these stress tests shall be carried out analogue to the stress tests done in Europa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 smtClean="0"/>
              <a:t>invited the European Commission to organise a peer review of its Stress Tests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187450" y="1044000"/>
            <a:ext cx="7670800" cy="990600"/>
          </a:xfrm>
        </p:spPr>
        <p:txBody>
          <a:bodyPr/>
          <a:lstStyle/>
          <a:p>
            <a:r>
              <a:rPr lang="es-ES" dirty="0" smtClean="0"/>
              <a:t>  Objective of Stress Tests</a:t>
            </a:r>
            <a:endParaRPr lang="ca-ES" dirty="0" smtClean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1187450" y="2160000"/>
            <a:ext cx="7849046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Targeted reassessment of safety margins and robustness of plants, in respect to the topics:</a:t>
            </a:r>
            <a:endParaRPr lang="en-US" sz="2800" dirty="0" smtClean="0"/>
          </a:p>
          <a:p>
            <a:pPr lvl="1">
              <a:buClr>
                <a:srgbClr val="EE8032"/>
              </a:buClr>
              <a:buFont typeface="Wingdings" pitchFamily="2" charset="2"/>
              <a:buChar char="Ø"/>
            </a:pPr>
            <a:r>
              <a:rPr lang="en-US" sz="2000" dirty="0" smtClean="0"/>
              <a:t>Natural Hazards </a:t>
            </a:r>
            <a:r>
              <a:rPr lang="en-US" sz="1600" dirty="0" smtClean="0"/>
              <a:t>(earthquake, flooding, extreme weather, volcanism)</a:t>
            </a:r>
          </a:p>
          <a:p>
            <a:pPr lvl="1">
              <a:buClr>
                <a:srgbClr val="EE8032"/>
              </a:buClr>
              <a:buFont typeface="Wingdings" pitchFamily="2" charset="2"/>
              <a:buChar char="Ø"/>
            </a:pPr>
            <a:r>
              <a:rPr lang="en-US" sz="2000" dirty="0" smtClean="0"/>
              <a:t>Loss of Safety Systems </a:t>
            </a:r>
          </a:p>
          <a:p>
            <a:pPr lvl="1">
              <a:buClr>
                <a:srgbClr val="EE8032"/>
              </a:buClr>
              <a:buFont typeface="Wingdings" pitchFamily="2" charset="2"/>
              <a:buChar char="Ø"/>
            </a:pPr>
            <a:r>
              <a:rPr lang="en-US" sz="2000" dirty="0" smtClean="0"/>
              <a:t>Severe Accident Management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Improvement of Plant Safety taking into account the lessons learned from Fukushima 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Stress </a:t>
            </a:r>
            <a:r>
              <a:rPr lang="de-DE" sz="2400" dirty="0" err="1" smtClean="0"/>
              <a:t>test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b="1" u="sng" dirty="0" smtClean="0"/>
              <a:t>not</a:t>
            </a:r>
            <a:r>
              <a:rPr lang="de-DE" sz="2400" dirty="0" smtClean="0"/>
              <a:t> an in-</a:t>
            </a:r>
            <a:r>
              <a:rPr lang="de-DE" sz="2400" dirty="0" err="1" smtClean="0"/>
              <a:t>depth</a:t>
            </a:r>
            <a:r>
              <a:rPr lang="de-DE" sz="2400" dirty="0" smtClean="0"/>
              <a:t> </a:t>
            </a:r>
            <a:r>
              <a:rPr lang="de-DE" sz="2400" dirty="0" err="1" smtClean="0"/>
              <a:t>assessment</a:t>
            </a:r>
            <a:r>
              <a:rPr lang="de-DE" sz="2400" dirty="0" smtClean="0"/>
              <a:t> of all </a:t>
            </a:r>
            <a:r>
              <a:rPr lang="de-DE" sz="2400" dirty="0" err="1" smtClean="0"/>
              <a:t>safety</a:t>
            </a:r>
            <a:r>
              <a:rPr lang="de-DE" sz="2400" dirty="0" smtClean="0"/>
              <a:t> </a:t>
            </a:r>
            <a:r>
              <a:rPr lang="de-DE" sz="2400" dirty="0" err="1" smtClean="0"/>
              <a:t>issues</a:t>
            </a:r>
            <a:r>
              <a:rPr lang="de-DE" sz="2400" dirty="0" smtClean="0"/>
              <a:t> of </a:t>
            </a:r>
            <a:r>
              <a:rPr lang="de-DE" sz="2400" dirty="0" err="1" smtClean="0"/>
              <a:t>the</a:t>
            </a:r>
            <a:r>
              <a:rPr lang="de-DE" sz="2400" dirty="0" smtClean="0"/>
              <a:t> NPPs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Mandate does </a:t>
            </a:r>
            <a:r>
              <a:rPr lang="en-US" sz="2400" b="1" u="sng" dirty="0" smtClean="0"/>
              <a:t>not</a:t>
            </a:r>
            <a:r>
              <a:rPr lang="en-US" sz="2400" dirty="0" smtClean="0"/>
              <a:t> include security issues.</a:t>
            </a:r>
            <a:endParaRPr lang="ca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1187450" y="2160000"/>
            <a:ext cx="7956550" cy="3657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dirty="0" smtClean="0"/>
              <a:t>Bases for the whole process and especially the peer review are: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 smtClean="0"/>
              <a:t>the ENSREG Specification and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/>
              <a:t>t</a:t>
            </a:r>
            <a:r>
              <a:rPr lang="en-GB" sz="2400" dirty="0" smtClean="0"/>
              <a:t>he conclusions of the conducted European peer reviews published in</a:t>
            </a:r>
          </a:p>
          <a:p>
            <a:pPr marL="819150" lvl="1" indent="-457200">
              <a:buClr>
                <a:srgbClr val="EE8032"/>
              </a:buClr>
              <a:buFont typeface="Wingdings" pitchFamily="2" charset="2"/>
              <a:buChar char="Ø"/>
              <a:defRPr/>
            </a:pPr>
            <a:r>
              <a:rPr lang="en-GB" sz="2000" dirty="0"/>
              <a:t>ENSREG Peer Review Report of 25 April 2012</a:t>
            </a:r>
          </a:p>
          <a:p>
            <a:pPr marL="819150" lvl="1" indent="-457200">
              <a:buClr>
                <a:srgbClr val="EE8032"/>
              </a:buClr>
              <a:buFont typeface="Wingdings" pitchFamily="2" charset="2"/>
              <a:buChar char="Ø"/>
              <a:defRPr/>
            </a:pPr>
            <a:r>
              <a:rPr lang="en-GB" sz="2000" dirty="0"/>
              <a:t>Compilation of Recommendations and Suggestions from the Peer Review of the European Stress Tests of 26 April </a:t>
            </a:r>
            <a:r>
              <a:rPr lang="en-GB" sz="2000" dirty="0" smtClean="0"/>
              <a:t>2012 </a:t>
            </a:r>
          </a:p>
          <a:p>
            <a:pPr marL="800100" indent="-457200">
              <a:buFont typeface="Wingdings" pitchFamily="2" charset="2"/>
              <a:buChar char="Ø"/>
              <a:defRPr/>
            </a:pPr>
            <a:r>
              <a:rPr lang="en-GB" sz="2000" dirty="0" smtClean="0"/>
              <a:t>Communication from the European Commission </a:t>
            </a:r>
            <a:br>
              <a:rPr lang="en-GB" sz="2000" dirty="0" smtClean="0"/>
            </a:br>
            <a:r>
              <a:rPr lang="en-GB" sz="2000" dirty="0" smtClean="0"/>
              <a:t>of 4 October 2012</a:t>
            </a:r>
          </a:p>
          <a:p>
            <a:pPr marL="800100" indent="-457200">
              <a:buFont typeface="Wingdings" pitchFamily="2" charset="2"/>
              <a:buChar char="Ø"/>
              <a:defRPr/>
            </a:pPr>
            <a:r>
              <a:rPr lang="en-US" sz="2000" dirty="0" smtClean="0"/>
              <a:t>National Action Plans Workshop of</a:t>
            </a:r>
            <a:br>
              <a:rPr lang="en-US" sz="2000" dirty="0" smtClean="0"/>
            </a:br>
            <a:r>
              <a:rPr lang="en-US" sz="2000" dirty="0" smtClean="0"/>
              <a:t>22-26 April 2013 in Brussels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US" sz="2000" dirty="0"/>
          </a:p>
          <a:p>
            <a:pPr>
              <a:defRPr/>
            </a:pPr>
            <a:endParaRPr lang="en-GB" sz="2400" dirty="0" smtClean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6350"/>
            <a:ext cx="79565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187450" y="1044000"/>
            <a:ext cx="7670800" cy="990600"/>
          </a:xfrm>
        </p:spPr>
        <p:txBody>
          <a:bodyPr/>
          <a:lstStyle/>
          <a:p>
            <a:r>
              <a:rPr lang="en-GB" dirty="0" smtClean="0"/>
              <a:t>  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1187450" y="1044000"/>
            <a:ext cx="7956550" cy="1008000"/>
          </a:xfrm>
        </p:spPr>
        <p:txBody>
          <a:bodyPr/>
          <a:lstStyle/>
          <a:p>
            <a:pPr algn="l">
              <a:tabLst>
                <a:tab pos="361950" algn="l"/>
              </a:tabLst>
            </a:pPr>
            <a:r>
              <a:rPr lang="en-US" dirty="0" smtClean="0"/>
              <a:t>  Contents</a:t>
            </a:r>
          </a:p>
        </p:txBody>
      </p:sp>
      <p:sp>
        <p:nvSpPr>
          <p:cNvPr id="14340" name="4 Marcador de contenido"/>
          <p:cNvSpPr>
            <a:spLocks noGrp="1"/>
          </p:cNvSpPr>
          <p:nvPr>
            <p:ph idx="1"/>
          </p:nvPr>
        </p:nvSpPr>
        <p:spPr>
          <a:xfrm>
            <a:off x="1187450" y="2340000"/>
            <a:ext cx="737870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 smtClean="0"/>
              <a:t>Nuclear Safety in Europe</a:t>
            </a:r>
          </a:p>
          <a:p>
            <a:pPr>
              <a:buFont typeface="Wingdings" pitchFamily="2" charset="2"/>
              <a:buChar char="§"/>
            </a:pPr>
            <a:endParaRPr lang="de-DE" dirty="0"/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Nuclear Stress Tests in Europe</a:t>
            </a:r>
            <a:b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de-DE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Nuclear Stress </a:t>
            </a:r>
            <a:r>
              <a:rPr lang="de-DE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</a:t>
            </a: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ests Taiwan</a:t>
            </a:r>
          </a:p>
          <a:p>
            <a:pPr marL="0" indent="0">
              <a:buNone/>
              <a:tabLst>
                <a:tab pos="361950" algn="l"/>
              </a:tabLst>
            </a:pPr>
            <a:endParaRPr lang="en-US" dirty="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1187450" y="1044000"/>
            <a:ext cx="7956550" cy="990600"/>
          </a:xfrm>
        </p:spPr>
        <p:txBody>
          <a:bodyPr/>
          <a:lstStyle/>
          <a:p>
            <a:r>
              <a:rPr lang="en-GB" sz="4200" dirty="0" smtClean="0"/>
              <a:t>  Conduct of the Peer Review (1)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1187450" y="2340000"/>
            <a:ext cx="8065070" cy="3657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b="1" dirty="0" smtClean="0"/>
              <a:t>The review process will be conducted </a:t>
            </a:r>
            <a:r>
              <a:rPr lang="en-GB" sz="2400" b="1" dirty="0"/>
              <a:t>as far as possible </a:t>
            </a:r>
            <a:r>
              <a:rPr lang="en-GB" sz="2400" b="1" dirty="0" smtClean="0"/>
              <a:t>in the same way as it was done in Europa: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 smtClean="0"/>
              <a:t>Same objectives, scope and approach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 smtClean="0"/>
              <a:t>As a review of experts of European regulators reviewing the special actions of the Taiwanese regulator</a:t>
            </a:r>
            <a:r>
              <a:rPr lang="en-GB" sz="2400" dirty="0"/>
              <a:t> in the aftermath of the Fukushima Daiichi accident </a:t>
            </a: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>
              <a:defRPr/>
            </a:pPr>
            <a:endParaRPr lang="en-GB" sz="2400" dirty="0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4251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4251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1187450" y="1044000"/>
            <a:ext cx="7956550" cy="990600"/>
          </a:xfrm>
        </p:spPr>
        <p:txBody>
          <a:bodyPr/>
          <a:lstStyle/>
          <a:p>
            <a:r>
              <a:rPr lang="en-GB" sz="4200" dirty="0" smtClean="0"/>
              <a:t>  Conduct of the Peer Review (2)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1187450" y="2340000"/>
            <a:ext cx="770503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GB" sz="2400" dirty="0" smtClean="0"/>
              <a:t>Independent of  interests of concerned or interested parties or stakeholders, but taking into account broad scope of views (regulator, NGOs, utility) with </a:t>
            </a:r>
            <a:br>
              <a:rPr lang="en-GB" sz="2400" dirty="0" smtClean="0"/>
            </a:br>
            <a:endParaRPr lang="en-GB" sz="2400" dirty="0" smtClean="0"/>
          </a:p>
          <a:p>
            <a:pPr lvl="1">
              <a:buClr>
                <a:srgbClr val="EE8032"/>
              </a:buClr>
              <a:buFont typeface="Wingdings" pitchFamily="2" charset="2"/>
              <a:buChar char="Ø"/>
              <a:defRPr/>
            </a:pPr>
            <a:r>
              <a:rPr lang="en-GB" sz="2400" dirty="0" smtClean="0"/>
              <a:t>Participation of the public </a:t>
            </a:r>
            <a:br>
              <a:rPr lang="en-GB" sz="2400" dirty="0" smtClean="0"/>
            </a:br>
            <a:r>
              <a:rPr lang="en-GB" sz="2400" dirty="0" smtClean="0"/>
              <a:t>by public consultation and posting of all important information via our websites</a:t>
            </a:r>
          </a:p>
          <a:p>
            <a:pPr lvl="1">
              <a:buClr>
                <a:srgbClr val="EE8032"/>
              </a:buClr>
              <a:buFont typeface="Wingdings" pitchFamily="2" charset="2"/>
              <a:buChar char="Ø"/>
              <a:defRPr/>
            </a:pPr>
            <a:r>
              <a:rPr lang="en-GB" sz="2400" dirty="0" smtClean="0"/>
              <a:t>High Transparency</a:t>
            </a:r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>
              <a:defRPr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2297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187624" y="1044000"/>
            <a:ext cx="7956376" cy="990600"/>
          </a:xfrm>
        </p:spPr>
        <p:txBody>
          <a:bodyPr/>
          <a:lstStyle/>
          <a:p>
            <a:r>
              <a:rPr lang="ca-ES" sz="4000" dirty="0" smtClean="0"/>
              <a:t>  Transparency - General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1187624" y="2160000"/>
            <a:ext cx="7848872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enhance the credibility of and the confidence in the nuclear regulatory bodies and to strengthen their independence from political </a:t>
            </a:r>
            <a:r>
              <a:rPr lang="en-US" sz="2400" dirty="0" smtClean="0"/>
              <a:t>and </a:t>
            </a:r>
            <a:r>
              <a:rPr lang="en-US" sz="2400" dirty="0"/>
              <a:t>economic influence nuclear regulation </a:t>
            </a:r>
            <a:r>
              <a:rPr lang="en-US" sz="2400" dirty="0" smtClean="0"/>
              <a:t>has to be as </a:t>
            </a:r>
            <a:r>
              <a:rPr lang="en-US" sz="2400" dirty="0"/>
              <a:t>transparent as </a:t>
            </a:r>
            <a:r>
              <a:rPr lang="en-US" sz="2400" dirty="0" smtClean="0"/>
              <a:t>possible.</a:t>
            </a:r>
          </a:p>
          <a:p>
            <a:pPr>
              <a:buFont typeface="Wingdings" pitchFamily="2" charset="2"/>
              <a:buChar char="§"/>
              <a:tabLst>
                <a:tab pos="361950" algn="l"/>
              </a:tabLst>
            </a:pPr>
            <a:r>
              <a:rPr lang="en-US" sz="2400" dirty="0" smtClean="0"/>
              <a:t>For the Taiwan Peer Review high </a:t>
            </a:r>
            <a:r>
              <a:rPr lang="en-US" sz="2400" dirty="0"/>
              <a:t>transparency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vis-à-vis </a:t>
            </a:r>
            <a:r>
              <a:rPr lang="en-US" sz="2400" dirty="0"/>
              <a:t>the public </a:t>
            </a:r>
            <a:r>
              <a:rPr lang="en-US" sz="2400" dirty="0" smtClean="0"/>
              <a:t>is </a:t>
            </a:r>
            <a:r>
              <a:rPr lang="en-US" sz="2400" dirty="0"/>
              <a:t>a key </a:t>
            </a:r>
            <a:r>
              <a:rPr lang="en-US" sz="2400" dirty="0" smtClean="0"/>
              <a:t>principle. </a:t>
            </a:r>
          </a:p>
          <a:p>
            <a:pPr>
              <a:buFont typeface="Wingdings" pitchFamily="2" charset="2"/>
              <a:buChar char="§"/>
              <a:tabLst>
                <a:tab pos="361950" algn="l"/>
              </a:tabLst>
            </a:pP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en-US" sz="2400" dirty="0" smtClean="0"/>
              <a:t>activities by: </a:t>
            </a:r>
          </a:p>
          <a:p>
            <a:pPr marL="715963" indent="-354013">
              <a:buFont typeface="Wingdings" pitchFamily="2" charset="2"/>
              <a:buChar char="Ø"/>
            </a:pPr>
            <a:r>
              <a:rPr lang="en-US" sz="2400" dirty="0" smtClean="0"/>
              <a:t>European </a:t>
            </a:r>
            <a:r>
              <a:rPr lang="en-US" sz="2400" dirty="0"/>
              <a:t>Commission and </a:t>
            </a:r>
            <a:r>
              <a:rPr lang="en-US" sz="2400" dirty="0" smtClean="0"/>
              <a:t>the Peer Review Team</a:t>
            </a:r>
          </a:p>
          <a:p>
            <a:pPr marL="715963" indent="-354013">
              <a:buFont typeface="Wingdings" pitchFamily="2" charset="2"/>
              <a:buChar char="Ø"/>
            </a:pPr>
            <a:r>
              <a:rPr lang="en-US" sz="2400" dirty="0" smtClean="0"/>
              <a:t>and the National </a:t>
            </a:r>
            <a:r>
              <a:rPr lang="en-US" sz="2400" dirty="0"/>
              <a:t>regulator (AEC</a:t>
            </a:r>
            <a:r>
              <a:rPr lang="en-US" sz="2400" dirty="0" smtClean="0"/>
              <a:t>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7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115616" y="1044000"/>
            <a:ext cx="8136904" cy="990000"/>
          </a:xfrm>
        </p:spPr>
        <p:txBody>
          <a:bodyPr/>
          <a:lstStyle/>
          <a:p>
            <a:r>
              <a:rPr lang="ca-ES" sz="3800" dirty="0" smtClean="0"/>
              <a:t>Transparency – </a:t>
            </a:r>
            <a:r>
              <a:rPr lang="ca-ES" sz="4000" dirty="0" smtClean="0"/>
              <a:t>EC and Peer Team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1188000" y="2016000"/>
            <a:ext cx="7848872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European Commission and its Peer Review Team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informed beforehand </a:t>
            </a:r>
            <a:r>
              <a:rPr lang="en-US" sz="2200" dirty="0" smtClean="0"/>
              <a:t>interested </a:t>
            </a:r>
            <a:r>
              <a:rPr lang="en-US" sz="2200" dirty="0"/>
              <a:t>groups and </a:t>
            </a:r>
            <a:r>
              <a:rPr lang="en-US" sz="2200" dirty="0" smtClean="0"/>
              <a:t>organizations </a:t>
            </a:r>
            <a:r>
              <a:rPr lang="en-US" sz="2200" dirty="0"/>
              <a:t>about the </a:t>
            </a:r>
            <a:r>
              <a:rPr lang="en-US" sz="2200" dirty="0" smtClean="0"/>
              <a:t>public </a:t>
            </a:r>
            <a:r>
              <a:rPr lang="en-US" sz="2200" dirty="0"/>
              <a:t>consultation </a:t>
            </a:r>
            <a:r>
              <a:rPr lang="en-US" sz="2200" dirty="0" smtClean="0"/>
              <a:t>via </a:t>
            </a:r>
            <a:r>
              <a:rPr lang="en-US" sz="2200" dirty="0"/>
              <a:t>internet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offered on </a:t>
            </a:r>
            <a:r>
              <a:rPr lang="en-US" sz="2200" dirty="0"/>
              <a:t>the ENSREG website </a:t>
            </a:r>
            <a:r>
              <a:rPr lang="en-US" sz="2200" dirty="0" smtClean="0"/>
              <a:t>a 2-months lasting public consultation and gave </a:t>
            </a:r>
            <a:r>
              <a:rPr lang="en-US" sz="2200" dirty="0"/>
              <a:t>to all interested parties/individuals </a:t>
            </a:r>
            <a:r>
              <a:rPr lang="en-US" sz="2200" dirty="0" smtClean="0"/>
              <a:t>the possibility to </a:t>
            </a:r>
            <a:r>
              <a:rPr lang="en-US" sz="2200" dirty="0"/>
              <a:t>post comments and questions in </a:t>
            </a:r>
            <a:r>
              <a:rPr lang="en-US" sz="2200" dirty="0" smtClean="0"/>
              <a:t>English language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p</a:t>
            </a:r>
            <a:r>
              <a:rPr lang="en-US" sz="2200" dirty="0" smtClean="0"/>
              <a:t>osted on an additional ENSREG website interesting documents and information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had continuously contact to </a:t>
            </a:r>
            <a:r>
              <a:rPr lang="en-US" sz="2200" dirty="0"/>
              <a:t>interested groups and </a:t>
            </a:r>
            <a:r>
              <a:rPr lang="en-US" sz="2200" dirty="0" smtClean="0"/>
              <a:t>stakeholders, and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h</a:t>
            </a:r>
            <a:r>
              <a:rPr lang="en-US" sz="2200" dirty="0" smtClean="0"/>
              <a:t>as a </a:t>
            </a:r>
            <a:r>
              <a:rPr lang="en-US" sz="2200" dirty="0"/>
              <a:t>meeting in Taiwan </a:t>
            </a:r>
            <a:r>
              <a:rPr lang="en-US" sz="2200" dirty="0" smtClean="0"/>
              <a:t>with </a:t>
            </a:r>
            <a:r>
              <a:rPr lang="en-US" sz="2200" dirty="0"/>
              <a:t>interested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groups </a:t>
            </a:r>
            <a:r>
              <a:rPr lang="en-US" sz="2200" dirty="0"/>
              <a:t>and </a:t>
            </a:r>
            <a:r>
              <a:rPr lang="en-US" sz="2200" dirty="0" smtClean="0"/>
              <a:t>stakeholders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27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1619250" y="333375"/>
            <a:ext cx="7239000" cy="990600"/>
          </a:xfrm>
        </p:spPr>
        <p:txBody>
          <a:bodyPr/>
          <a:lstStyle/>
          <a:p>
            <a:endParaRPr lang="ca-ES" dirty="0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1187450" y="1700213"/>
            <a:ext cx="7921625" cy="3657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de-DE" sz="800" dirty="0" smtClean="0"/>
          </a:p>
          <a:p>
            <a:pPr marL="0" indent="0" algn="ctr">
              <a:buFontTx/>
              <a:buNone/>
              <a:defRPr/>
            </a:pPr>
            <a:endParaRPr lang="de-DE" sz="800" dirty="0"/>
          </a:p>
          <a:p>
            <a:pPr marL="0" indent="0" algn="ctr">
              <a:buFontTx/>
              <a:buNone/>
              <a:defRPr/>
            </a:pPr>
            <a:endParaRPr lang="de-DE" sz="800" dirty="0"/>
          </a:p>
          <a:p>
            <a:pPr marL="0" indent="0" algn="ctr">
              <a:buFontTx/>
              <a:buNone/>
              <a:defRPr/>
            </a:pPr>
            <a:endParaRPr lang="de-DE" sz="3600" dirty="0"/>
          </a:p>
          <a:p>
            <a:pPr marL="0" indent="0" algn="ctr">
              <a:buFontTx/>
              <a:buNone/>
              <a:defRPr/>
            </a:pPr>
            <a:r>
              <a:rPr lang="de-DE" sz="3600" dirty="0" err="1" smtClean="0"/>
              <a:t>Thank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your</a:t>
            </a:r>
            <a:r>
              <a:rPr lang="de-DE" sz="3600" dirty="0" smtClean="0"/>
              <a:t> </a:t>
            </a:r>
            <a:r>
              <a:rPr lang="de-DE" sz="3600" dirty="0" err="1" smtClean="0"/>
              <a:t>attention</a:t>
            </a:r>
            <a:endParaRPr lang="en-US" sz="3600" dirty="0" smtClean="0"/>
          </a:p>
          <a:p>
            <a:pPr>
              <a:defRPr/>
            </a:pPr>
            <a:endParaRPr lang="ca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476000" y="1044000"/>
            <a:ext cx="7956550" cy="990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333399"/>
                </a:solidFill>
              </a:rPr>
              <a:t>Nuclear Safety in Europe (1)</a:t>
            </a:r>
            <a:endParaRPr lang="en-GB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1188000" y="2340000"/>
            <a:ext cx="7929562" cy="365760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Is promoted and harmonized by </a:t>
            </a:r>
          </a:p>
          <a:p>
            <a:pPr>
              <a:buClr>
                <a:srgbClr val="EE8032"/>
              </a:buClr>
              <a:buFont typeface="Wingdings" pitchFamily="2" charset="2"/>
              <a:buChar char="§"/>
            </a:pPr>
            <a:r>
              <a:rPr lang="en-GB" sz="2800" dirty="0" smtClean="0"/>
              <a:t>National regulators</a:t>
            </a:r>
          </a:p>
          <a:p>
            <a:pPr lvl="1">
              <a:buClr>
                <a:srgbClr val="EE8032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WENRA (EU-MS(nuclear) + CH)</a:t>
            </a:r>
            <a:endParaRPr lang="en-GB" sz="2400" dirty="0"/>
          </a:p>
          <a:p>
            <a:pPr>
              <a:buClr>
                <a:srgbClr val="EE8032"/>
              </a:buClr>
              <a:buFont typeface="Wingdings" pitchFamily="2" charset="2"/>
              <a:buChar char="§"/>
            </a:pPr>
            <a:r>
              <a:rPr lang="en-GB" sz="2800" dirty="0" smtClean="0"/>
              <a:t>European Commission</a:t>
            </a:r>
          </a:p>
          <a:p>
            <a:pPr lvl="1">
              <a:buClr>
                <a:srgbClr val="EE8032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ENSREG (EU-MS(nuclear + non-nuclear))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3076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284663" y="6811963"/>
            <a:ext cx="792162" cy="50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GB" sz="1800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87450" y="2340000"/>
            <a:ext cx="8127521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EE803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</a:rPr>
              <a:t>The </a:t>
            </a:r>
            <a:r>
              <a:rPr lang="en-US" sz="2000" b="1" dirty="0">
                <a:solidFill>
                  <a:srgbClr val="333399"/>
                </a:solidFill>
              </a:rPr>
              <a:t>European Nuclear Safety Regulators Group (ENSREG) </a:t>
            </a:r>
            <a:r>
              <a:rPr lang="en-US" sz="2000" dirty="0">
                <a:solidFill>
                  <a:srgbClr val="333399"/>
                </a:solidFill>
              </a:rPr>
              <a:t>is </a:t>
            </a:r>
            <a:r>
              <a:rPr lang="en-US" sz="2000" dirty="0" smtClean="0">
                <a:solidFill>
                  <a:srgbClr val="333399"/>
                </a:solidFill>
              </a:rPr>
              <a:t/>
            </a:r>
            <a:br>
              <a:rPr lang="en-US" sz="2000" dirty="0" smtClean="0">
                <a:solidFill>
                  <a:srgbClr val="333399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an </a:t>
            </a:r>
            <a:r>
              <a:rPr lang="en-US" sz="2000" b="1" dirty="0">
                <a:solidFill>
                  <a:srgbClr val="333399"/>
                </a:solidFill>
              </a:rPr>
              <a:t>independent, authoritative expert body</a:t>
            </a:r>
            <a:r>
              <a:rPr lang="en-US" sz="2000" dirty="0">
                <a:solidFill>
                  <a:srgbClr val="333399"/>
                </a:solidFill>
              </a:rPr>
              <a:t> created </a:t>
            </a:r>
            <a:r>
              <a:rPr lang="en-US" sz="2000" dirty="0" smtClean="0">
                <a:solidFill>
                  <a:srgbClr val="333399"/>
                </a:solidFill>
              </a:rPr>
              <a:t>by the </a:t>
            </a:r>
            <a:r>
              <a:rPr lang="en-US" sz="2000" dirty="0">
                <a:solidFill>
                  <a:srgbClr val="333399"/>
                </a:solidFill>
              </a:rPr>
              <a:t>European </a:t>
            </a:r>
            <a:r>
              <a:rPr lang="en-US" sz="2000" dirty="0" smtClean="0">
                <a:solidFill>
                  <a:srgbClr val="333399"/>
                </a:solidFill>
              </a:rPr>
              <a:t>Commission.</a:t>
            </a:r>
          </a:p>
          <a:p>
            <a:pPr marL="342900" indent="-342900">
              <a:spcBef>
                <a:spcPts val="1200"/>
              </a:spcBef>
              <a:buClr>
                <a:srgbClr val="EE803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333399"/>
                </a:solidFill>
              </a:rPr>
              <a:t>It </a:t>
            </a:r>
            <a:r>
              <a:rPr lang="en-US" sz="2000" dirty="0">
                <a:solidFill>
                  <a:srgbClr val="333399"/>
                </a:solidFill>
              </a:rPr>
              <a:t>is </a:t>
            </a:r>
            <a:r>
              <a:rPr lang="en-US" sz="2000" b="1" dirty="0">
                <a:solidFill>
                  <a:srgbClr val="333399"/>
                </a:solidFill>
              </a:rPr>
              <a:t>composed of </a:t>
            </a:r>
            <a:br>
              <a:rPr lang="en-US" sz="2000" b="1" dirty="0">
                <a:solidFill>
                  <a:srgbClr val="333399"/>
                </a:solidFill>
              </a:rPr>
            </a:br>
            <a:r>
              <a:rPr lang="en-US" sz="2000" b="1" dirty="0" smtClean="0">
                <a:solidFill>
                  <a:srgbClr val="333399"/>
                </a:solidFill>
              </a:rPr>
              <a:t>-</a:t>
            </a:r>
            <a:r>
              <a:rPr lang="en-US" sz="2000" dirty="0" smtClean="0">
                <a:solidFill>
                  <a:srgbClr val="333399"/>
                </a:solidFill>
              </a:rPr>
              <a:t>  senior </a:t>
            </a:r>
            <a:r>
              <a:rPr lang="en-US" sz="2000" dirty="0">
                <a:solidFill>
                  <a:srgbClr val="333399"/>
                </a:solidFill>
              </a:rPr>
              <a:t>officials from </a:t>
            </a:r>
            <a:r>
              <a:rPr lang="en-US" sz="2000" dirty="0" smtClean="0">
                <a:solidFill>
                  <a:srgbClr val="333399"/>
                </a:solidFill>
              </a:rPr>
              <a:t>the nuclear Regulators of all nuclear + non-nuclear 28 </a:t>
            </a:r>
            <a:r>
              <a:rPr lang="en-US" sz="2000" dirty="0">
                <a:solidFill>
                  <a:srgbClr val="333399"/>
                </a:solidFill>
              </a:rPr>
              <a:t>Member </a:t>
            </a:r>
            <a:r>
              <a:rPr lang="en-US" sz="2000" dirty="0" smtClean="0">
                <a:solidFill>
                  <a:srgbClr val="333399"/>
                </a:solidFill>
              </a:rPr>
              <a:t>States </a:t>
            </a:r>
            <a:r>
              <a:rPr lang="en-US" sz="2000" dirty="0">
                <a:solidFill>
                  <a:srgbClr val="333399"/>
                </a:solidFill>
              </a:rPr>
              <a:t>in the European Union and </a:t>
            </a:r>
            <a:r>
              <a:rPr lang="en-US" sz="2000" dirty="0" smtClean="0">
                <a:solidFill>
                  <a:srgbClr val="333399"/>
                </a:solidFill>
              </a:rPr>
              <a:t/>
            </a:r>
            <a:br>
              <a:rPr lang="en-US" sz="2000" dirty="0" smtClean="0">
                <a:solidFill>
                  <a:srgbClr val="333399"/>
                </a:solidFill>
              </a:rPr>
            </a:br>
            <a:r>
              <a:rPr lang="en-US" sz="2000" b="1" dirty="0" smtClean="0">
                <a:solidFill>
                  <a:srgbClr val="333399"/>
                </a:solidFill>
              </a:rPr>
              <a:t>-</a:t>
            </a:r>
            <a:r>
              <a:rPr lang="en-US" sz="2000" dirty="0" smtClean="0">
                <a:solidFill>
                  <a:srgbClr val="333399"/>
                </a:solidFill>
              </a:rPr>
              <a:t>  representatives </a:t>
            </a:r>
            <a:r>
              <a:rPr lang="en-US" sz="2000" dirty="0">
                <a:solidFill>
                  <a:srgbClr val="333399"/>
                </a:solidFill>
              </a:rPr>
              <a:t>of the European Commission. </a:t>
            </a:r>
            <a:endParaRPr lang="en-US" sz="2000" dirty="0" smtClean="0">
              <a:solidFill>
                <a:srgbClr val="333399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EE803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333399"/>
                </a:solidFill>
              </a:rPr>
              <a:t>Gives advices to the European Commission</a:t>
            </a: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dirty="0" smtClean="0">
                <a:solidFill>
                  <a:srgbClr val="333399"/>
                </a:solidFill>
              </a:rPr>
              <a:t>to establish</a:t>
            </a:r>
            <a:r>
              <a:rPr lang="en-US" sz="2000" dirty="0">
                <a:solidFill>
                  <a:srgbClr val="333399"/>
                </a:solidFill>
              </a:rPr>
              <a:t/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continuous improvement and to reach a common understanding 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in the </a:t>
            </a:r>
            <a:r>
              <a:rPr lang="en-US" sz="2000" dirty="0" smtClean="0">
                <a:solidFill>
                  <a:srgbClr val="333399"/>
                </a:solidFill>
              </a:rPr>
              <a:t>area of nuclear safety.</a:t>
            </a:r>
            <a:endParaRPr lang="en-GB" sz="2000" dirty="0">
              <a:solidFill>
                <a:srgbClr val="333399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88000" y="1043998"/>
            <a:ext cx="8099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sz="4000" dirty="0" smtClean="0">
                <a:solidFill>
                  <a:srgbClr val="333399"/>
                </a:solidFill>
              </a:rPr>
              <a:t>                          </a:t>
            </a:r>
            <a:endParaRPr lang="en-GB" sz="4400" dirty="0">
              <a:solidFill>
                <a:srgbClr val="333399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 b="13631"/>
          <a:stretch>
            <a:fillRect/>
          </a:stretch>
        </p:blipFill>
        <p:spPr bwMode="auto">
          <a:xfrm>
            <a:off x="1540215" y="1043998"/>
            <a:ext cx="2462277" cy="90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3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619250" y="1052513"/>
            <a:ext cx="7239000" cy="990600"/>
          </a:xfrm>
        </p:spPr>
        <p:txBody>
          <a:bodyPr/>
          <a:lstStyle/>
          <a:p>
            <a:r>
              <a:rPr lang="en-GB" dirty="0" smtClean="0">
                <a:solidFill>
                  <a:srgbClr val="333399"/>
                </a:solidFill>
              </a:rPr>
              <a:t>                 </a:t>
            </a:r>
            <a:endParaRPr lang="en-GB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1187450" y="2340000"/>
            <a:ext cx="795655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Western European Nuclear Regulators Association WENRA </a:t>
            </a:r>
            <a:br>
              <a:rPr lang="en-US" sz="2400" b="1" dirty="0" smtClean="0"/>
            </a:br>
            <a:r>
              <a:rPr lang="en-US" sz="2400" dirty="0" smtClean="0"/>
              <a:t>is </a:t>
            </a:r>
            <a:r>
              <a:rPr lang="en-US" sz="2400" dirty="0"/>
              <a:t>a network of Chief Regulators </a:t>
            </a:r>
            <a:r>
              <a:rPr lang="en-US" sz="2400" dirty="0" smtClean="0"/>
              <a:t>of all EU-MS with nuclear power plants + Switzerland.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Produces </a:t>
            </a:r>
            <a:r>
              <a:rPr lang="en-US" sz="2400" dirty="0"/>
              <a:t>reference documents for </a:t>
            </a:r>
            <a:r>
              <a:rPr lang="en-US" sz="2400" dirty="0" smtClean="0"/>
              <a:t>the harmonization of nuclear safety and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promotes exchanging of experience </a:t>
            </a:r>
            <a:r>
              <a:rPr lang="en-US" sz="2400" dirty="0"/>
              <a:t>and discussing </a:t>
            </a:r>
            <a:r>
              <a:rPr lang="en-US" sz="2400" dirty="0" smtClean="0"/>
              <a:t>of safety issues</a:t>
            </a:r>
            <a:endParaRPr lang="en-US" sz="2400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230059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7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187450" y="1052736"/>
            <a:ext cx="7956550" cy="990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333399"/>
                </a:solidFill>
              </a:rPr>
              <a:t>  Cooperating States</a:t>
            </a:r>
            <a:endParaRPr lang="en-GB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1043608" y="2060575"/>
            <a:ext cx="8100392" cy="36576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                                        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                                      .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704975" y="1988840"/>
            <a:ext cx="6921500" cy="4103687"/>
            <a:chOff x="764" y="698"/>
            <a:chExt cx="4904" cy="286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698"/>
              <a:ext cx="1235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3288" y="1389"/>
              <a:ext cx="2308" cy="20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839" y="1390"/>
              <a:ext cx="2307" cy="20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793"/>
              <a:ext cx="127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61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187450" y="1052513"/>
            <a:ext cx="7956550" cy="990600"/>
          </a:xfrm>
        </p:spPr>
        <p:txBody>
          <a:bodyPr/>
          <a:lstStyle/>
          <a:p>
            <a:r>
              <a:rPr lang="en-GB" dirty="0" smtClean="0">
                <a:solidFill>
                  <a:srgbClr val="333399"/>
                </a:solidFill>
              </a:rPr>
              <a:t>  Nuclear Safety in Europe (2)</a:t>
            </a:r>
            <a:endParaRPr lang="en-GB" dirty="0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1188000" y="2340000"/>
            <a:ext cx="7929562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2800" dirty="0" smtClean="0"/>
              <a:t>The licensee has the prime responsibility for the safety of its nuclear power plants</a:t>
            </a:r>
            <a:endParaRPr lang="en-GB" sz="2800" b="1" dirty="0" smtClean="0"/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Nuclear safety is a </a:t>
            </a:r>
            <a:r>
              <a:rPr lang="en-GB" sz="2800" b="1" dirty="0" smtClean="0"/>
              <a:t>national responsibility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However, national Regulatory Frameworks have to comply with common global + European Safety Requirements and Guidelines, </a:t>
            </a:r>
            <a:r>
              <a:rPr lang="en-GB" sz="2400" dirty="0" smtClean="0"/>
              <a:t>e.g.:</a:t>
            </a:r>
          </a:p>
          <a:p>
            <a:pPr lvl="1">
              <a:buClr>
                <a:srgbClr val="EE8032"/>
              </a:buClr>
              <a:buFont typeface="Wingdings" pitchFamily="2" charset="2"/>
              <a:buChar char="Ø"/>
            </a:pPr>
            <a:r>
              <a:rPr lang="en-GB" sz="2400" dirty="0" smtClean="0"/>
              <a:t>Global: IAEA Safety Fundamentals, CNS</a:t>
            </a:r>
          </a:p>
          <a:p>
            <a:pPr lvl="1">
              <a:buClr>
                <a:srgbClr val="EE8032"/>
              </a:buClr>
              <a:buFont typeface="Wingdings" pitchFamily="2" charset="2"/>
              <a:buChar char="Ø"/>
            </a:pPr>
            <a:r>
              <a:rPr lang="en-GB" sz="2400" dirty="0" smtClean="0"/>
              <a:t>EU: EU Nuclear Safety Directive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1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188000" y="1188000"/>
            <a:ext cx="846296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333399"/>
                </a:solidFill>
              </a:rPr>
              <a:t>EU Nuclear </a:t>
            </a:r>
            <a:r>
              <a:rPr lang="en-GB" sz="4000" i="1" dirty="0">
                <a:solidFill>
                  <a:srgbClr val="333399"/>
                </a:solidFill>
              </a:rPr>
              <a:t>Safety</a:t>
            </a:r>
            <a:r>
              <a:rPr lang="en-GB" sz="4000" dirty="0">
                <a:solidFill>
                  <a:srgbClr val="333399"/>
                </a:solidFill>
              </a:rPr>
              <a:t> Directive (</a:t>
            </a:r>
            <a:r>
              <a:rPr lang="en-GB" sz="4000" i="1" dirty="0">
                <a:solidFill>
                  <a:srgbClr val="333399"/>
                </a:solidFill>
              </a:rPr>
              <a:t>2009</a:t>
            </a:r>
            <a:r>
              <a:rPr lang="en-GB" sz="4000" dirty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1188000" y="2340000"/>
            <a:ext cx="8388350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1200"/>
              </a:spcBef>
              <a:buClr>
                <a:srgbClr val="EE8032"/>
              </a:buClr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en-GB" dirty="0">
                <a:solidFill>
                  <a:srgbClr val="333399"/>
                </a:solidFill>
              </a:rPr>
              <a:t>EU-wide legally binding framework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Clr>
                <a:srgbClr val="EE8032"/>
              </a:buClr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en-GB" dirty="0">
                <a:solidFill>
                  <a:srgbClr val="333399"/>
                </a:solidFill>
              </a:rPr>
              <a:t>Reflects international instruments:</a:t>
            </a: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buClr>
                <a:srgbClr val="EE8032"/>
              </a:buClr>
              <a:buFont typeface="Wingdings" pitchFamily="2" charset="2"/>
              <a:buChar char="Ø"/>
              <a:tabLst>
                <a:tab pos="623888" algn="l"/>
              </a:tabLst>
            </a:pPr>
            <a:r>
              <a:rPr lang="en-GB" sz="2000" dirty="0">
                <a:solidFill>
                  <a:srgbClr val="333399"/>
                </a:solidFill>
              </a:rPr>
              <a:t>Convention on Nuclear Safety</a:t>
            </a: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buClr>
                <a:srgbClr val="EE8032"/>
              </a:buClr>
              <a:buFont typeface="Wingdings" pitchFamily="2" charset="2"/>
              <a:buChar char="Ø"/>
              <a:tabLst>
                <a:tab pos="623888" algn="l"/>
              </a:tabLst>
            </a:pPr>
            <a:r>
              <a:rPr lang="en-GB" sz="2000" dirty="0">
                <a:solidFill>
                  <a:srgbClr val="333399"/>
                </a:solidFill>
              </a:rPr>
              <a:t>IAEA Safety Fundamentals</a:t>
            </a:r>
          </a:p>
          <a:p>
            <a:pPr marL="342900" indent="-342900">
              <a:lnSpc>
                <a:spcPts val="2600"/>
              </a:lnSpc>
              <a:spcBef>
                <a:spcPts val="1200"/>
              </a:spcBef>
              <a:buClr>
                <a:srgbClr val="EE8032"/>
              </a:buClr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en-GB" dirty="0" smtClean="0">
                <a:solidFill>
                  <a:srgbClr val="333399"/>
                </a:solidFill>
              </a:rPr>
              <a:t>Content:</a:t>
            </a:r>
            <a:endParaRPr lang="en-GB" dirty="0">
              <a:solidFill>
                <a:srgbClr val="333399"/>
              </a:solidFill>
            </a:endParaRP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buClr>
                <a:srgbClr val="EE8032"/>
              </a:buClr>
              <a:buFont typeface="Wingdings" pitchFamily="2" charset="2"/>
              <a:buChar char="Ø"/>
              <a:tabLst>
                <a:tab pos="623888" algn="l"/>
              </a:tabLst>
            </a:pPr>
            <a:r>
              <a:rPr lang="en-GB" sz="2000" dirty="0">
                <a:solidFill>
                  <a:srgbClr val="333399"/>
                </a:solidFill>
              </a:rPr>
              <a:t>Establishes national</a:t>
            </a:r>
            <a:br>
              <a:rPr lang="en-GB" sz="2000" dirty="0">
                <a:solidFill>
                  <a:srgbClr val="333399"/>
                </a:solidFill>
              </a:rPr>
            </a:br>
            <a:r>
              <a:rPr lang="en-GB" sz="2000" dirty="0">
                <a:solidFill>
                  <a:srgbClr val="333399"/>
                </a:solidFill>
              </a:rPr>
              <a:t>responsibility for nuclear safety</a:t>
            </a: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buClr>
                <a:srgbClr val="EE8032"/>
              </a:buClr>
              <a:buFont typeface="Wingdings" pitchFamily="2" charset="2"/>
              <a:buChar char="Ø"/>
              <a:tabLst>
                <a:tab pos="623888" algn="l"/>
              </a:tabLst>
            </a:pPr>
            <a:r>
              <a:rPr lang="en-GB" sz="2000" dirty="0">
                <a:solidFill>
                  <a:srgbClr val="333399"/>
                </a:solidFill>
              </a:rPr>
              <a:t>Reinforces regulatory</a:t>
            </a:r>
            <a:br>
              <a:rPr lang="en-GB" sz="2000" dirty="0">
                <a:solidFill>
                  <a:srgbClr val="333399"/>
                </a:solidFill>
              </a:rPr>
            </a:br>
            <a:r>
              <a:rPr lang="en-GB" sz="2000" dirty="0">
                <a:solidFill>
                  <a:srgbClr val="333399"/>
                </a:solidFill>
              </a:rPr>
              <a:t>authorities</a:t>
            </a:r>
          </a:p>
          <a:p>
            <a:pPr marL="800100" lvl="1" indent="-342900">
              <a:lnSpc>
                <a:spcPts val="2300"/>
              </a:lnSpc>
              <a:spcBef>
                <a:spcPts val="600"/>
              </a:spcBef>
              <a:buClr>
                <a:srgbClr val="EE8032"/>
              </a:buClr>
              <a:buFont typeface="Wingdings" pitchFamily="2" charset="2"/>
              <a:buChar char="Ø"/>
              <a:tabLst>
                <a:tab pos="623888" algn="l"/>
              </a:tabLst>
            </a:pPr>
            <a:r>
              <a:rPr lang="en-GB" sz="2000" dirty="0">
                <a:solidFill>
                  <a:srgbClr val="333399"/>
                </a:solidFill>
              </a:rPr>
              <a:t>Transparency (principles)</a:t>
            </a:r>
          </a:p>
        </p:txBody>
      </p:sp>
      <p:pic>
        <p:nvPicPr>
          <p:cNvPr id="5124" name="Picture 9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760913"/>
            <a:ext cx="2447925" cy="205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1187450" y="1044000"/>
            <a:ext cx="7670800" cy="990600"/>
          </a:xfrm>
        </p:spPr>
        <p:txBody>
          <a:bodyPr/>
          <a:lstStyle/>
          <a:p>
            <a:r>
              <a:rPr lang="en-US" dirty="0" smtClean="0"/>
              <a:t>  Contents</a:t>
            </a:r>
          </a:p>
        </p:txBody>
      </p:sp>
      <p:sp>
        <p:nvSpPr>
          <p:cNvPr id="14340" name="4 Marcador de contenido"/>
          <p:cNvSpPr>
            <a:spLocks noGrp="1"/>
          </p:cNvSpPr>
          <p:nvPr>
            <p:ph idx="1"/>
          </p:nvPr>
        </p:nvSpPr>
        <p:spPr>
          <a:xfrm>
            <a:off x="1188000" y="2340000"/>
            <a:ext cx="7306518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Nuclear Safety in Europe</a:t>
            </a:r>
          </a:p>
          <a:p>
            <a:pPr>
              <a:buFont typeface="Wingdings" pitchFamily="2" charset="2"/>
              <a:buChar char="§"/>
            </a:pPr>
            <a:endParaRPr lang="de-DE" dirty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Nuclear Stress Tests in Europe</a:t>
            </a: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de-DE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Nuclear Stress </a:t>
            </a:r>
            <a:r>
              <a:rPr lang="de-DE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</a:t>
            </a:r>
            <a:r>
              <a:rPr lang="de-DE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ests Taiwan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2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paratory Meeting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729</Words>
  <Application>Microsoft Office PowerPoint</Application>
  <PresentationFormat>Bildschirmpräsentation (4:3)</PresentationFormat>
  <Paragraphs>152</Paragraphs>
  <Slides>24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Preparatory Meeting</vt:lpstr>
      <vt:lpstr>STRESS TESTS  and TAIWAN  PEER REVIEW PROCESS </vt:lpstr>
      <vt:lpstr>  Contents</vt:lpstr>
      <vt:lpstr>Nuclear Safety in Europe (1)</vt:lpstr>
      <vt:lpstr>PowerPoint-Präsentation</vt:lpstr>
      <vt:lpstr>                 </vt:lpstr>
      <vt:lpstr>  Cooperating States</vt:lpstr>
      <vt:lpstr>  Nuclear Safety in Europe (2)</vt:lpstr>
      <vt:lpstr>PowerPoint-Präsentation</vt:lpstr>
      <vt:lpstr>  Contents</vt:lpstr>
      <vt:lpstr>PowerPoint-Präsentation</vt:lpstr>
      <vt:lpstr>Stress Tests: Steps in Europe (1)</vt:lpstr>
      <vt:lpstr>PowerPoint-Präsentation</vt:lpstr>
      <vt:lpstr>PowerPoint-Präsentation</vt:lpstr>
      <vt:lpstr>  Stress Tests: Follow-up Steps</vt:lpstr>
      <vt:lpstr>  Principles of the Peer Reviews</vt:lpstr>
      <vt:lpstr>  Contents</vt:lpstr>
      <vt:lpstr>  Commitment</vt:lpstr>
      <vt:lpstr>  Objective of Stress Tests</vt:lpstr>
      <vt:lpstr>  Bases</vt:lpstr>
      <vt:lpstr>  Conduct of the Peer Review (1)</vt:lpstr>
      <vt:lpstr>  Conduct of the Peer Review (2)</vt:lpstr>
      <vt:lpstr>  Transparency - General</vt:lpstr>
      <vt:lpstr>Transparency – EC and Peer Team</vt:lpstr>
      <vt:lpstr>PowerPoint-Präsentation</vt:lpstr>
    </vt:vector>
  </TitlesOfParts>
  <Company>Cathy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Cathy</dc:creator>
  <cp:lastModifiedBy>Grözinger Oskar</cp:lastModifiedBy>
  <cp:revision>233</cp:revision>
  <cp:lastPrinted>2013-06-09T21:15:28Z</cp:lastPrinted>
  <dcterms:created xsi:type="dcterms:W3CDTF">2011-12-16T10:31:45Z</dcterms:created>
  <dcterms:modified xsi:type="dcterms:W3CDTF">2013-09-24T06:07:04Z</dcterms:modified>
</cp:coreProperties>
</file>